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jpg"/>
  <Override PartName="/ppt/notesSlides/notesSlide1.xml" ContentType="application/vnd.openxmlformats-officedocument.presentationml.notesSlide+xml"/>
  <Override PartName="/ppt/media/image5.jpg" ContentType="image/jpg"/>
  <Override PartName="/ppt/media/image6.jpg" ContentType="image/jpg"/>
  <Override PartName="/ppt/media/image7.jpg" ContentType="image/jpg"/>
  <Override PartName="/ppt/media/image8.jpg" ContentType="image/jpg"/>
  <Override PartName="/ppt/media/image28.jpg" ContentType="image/jpg"/>
  <Override PartName="/ppt/media/image34.jpg" ContentType="image/jpg"/>
  <Override PartName="/ppt/media/image36.jpg" ContentType="image/jpg"/>
  <Override PartName="/ppt/media/image38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9.jpg" ContentType="image/jpg"/>
  <Override PartName="/ppt/media/image55.jpg" ContentType="image/jpg"/>
  <Override PartName="/ppt/media/image58.jpg" ContentType="image/jpg"/>
  <Override PartName="/ppt/media/image59.jpg" ContentType="image/jp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9"/>
  </p:notesMasterIdLst>
  <p:handoutMasterIdLst>
    <p:handoutMasterId r:id="rId60"/>
  </p:handoutMasterIdLst>
  <p:sldIdLst>
    <p:sldId id="724" r:id="rId2"/>
    <p:sldId id="1504" r:id="rId3"/>
    <p:sldId id="15742043" r:id="rId4"/>
    <p:sldId id="15742045" r:id="rId5"/>
    <p:sldId id="1506" r:id="rId6"/>
    <p:sldId id="761" r:id="rId7"/>
    <p:sldId id="731" r:id="rId8"/>
    <p:sldId id="763" r:id="rId9"/>
    <p:sldId id="735" r:id="rId10"/>
    <p:sldId id="760" r:id="rId11"/>
    <p:sldId id="1512" r:id="rId12"/>
    <p:sldId id="1511" r:id="rId13"/>
    <p:sldId id="764" r:id="rId14"/>
    <p:sldId id="1426" r:id="rId15"/>
    <p:sldId id="752" r:id="rId16"/>
    <p:sldId id="753" r:id="rId17"/>
    <p:sldId id="754" r:id="rId18"/>
    <p:sldId id="755" r:id="rId19"/>
    <p:sldId id="270" r:id="rId20"/>
    <p:sldId id="773" r:id="rId21"/>
    <p:sldId id="1454" r:id="rId22"/>
    <p:sldId id="1455" r:id="rId23"/>
    <p:sldId id="261" r:id="rId24"/>
    <p:sldId id="1456" r:id="rId25"/>
    <p:sldId id="1457" r:id="rId26"/>
    <p:sldId id="1458" r:id="rId27"/>
    <p:sldId id="1459" r:id="rId28"/>
    <p:sldId id="1460" r:id="rId29"/>
    <p:sldId id="9933719" r:id="rId30"/>
    <p:sldId id="15742042" r:id="rId31"/>
    <p:sldId id="9933696" r:id="rId32"/>
    <p:sldId id="1500" r:id="rId33"/>
    <p:sldId id="275" r:id="rId34"/>
    <p:sldId id="276" r:id="rId35"/>
    <p:sldId id="737" r:id="rId36"/>
    <p:sldId id="419" r:id="rId37"/>
    <p:sldId id="9933731" r:id="rId38"/>
    <p:sldId id="15742040" r:id="rId39"/>
    <p:sldId id="15742041" r:id="rId40"/>
    <p:sldId id="9933718" r:id="rId41"/>
    <p:sldId id="745" r:id="rId42"/>
    <p:sldId id="725" r:id="rId43"/>
    <p:sldId id="1505" r:id="rId44"/>
    <p:sldId id="727" r:id="rId45"/>
    <p:sldId id="1439" r:id="rId46"/>
    <p:sldId id="1441" r:id="rId47"/>
    <p:sldId id="1508" r:id="rId48"/>
    <p:sldId id="1509" r:id="rId49"/>
    <p:sldId id="1510" r:id="rId50"/>
    <p:sldId id="1513" r:id="rId51"/>
    <p:sldId id="1502" r:id="rId52"/>
    <p:sldId id="1503" r:id="rId53"/>
    <p:sldId id="747" r:id="rId54"/>
    <p:sldId id="15742044" r:id="rId55"/>
    <p:sldId id="765" r:id="rId56"/>
    <p:sldId id="1436" r:id="rId57"/>
    <p:sldId id="751" r:id="rId5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63" autoAdjust="0"/>
    <p:restoredTop sz="91919" autoAdjust="0"/>
  </p:normalViewPr>
  <p:slideViewPr>
    <p:cSldViewPr>
      <p:cViewPr varScale="1">
        <p:scale>
          <a:sx n="119" d="100"/>
          <a:sy n="119" d="100"/>
        </p:scale>
        <p:origin x="68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576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6290C-B1FC-4A1C-98E0-DC4E7DD16468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7D8E-17BE-4791-8295-255D7E659B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5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A3B9-93CC-42C3-B55A-CB40FB350A80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1AF1A-0D4F-4F39-AD45-714687F28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6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80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626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9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835696" y="6516884"/>
            <a:ext cx="5681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本</a:t>
            </a:r>
            <a:r>
              <a:rPr lang="en-US" altLang="zh-CN" sz="12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仅用于教学目的，大量内容来自互联网，未指明引用处请见谅，请勿分发！</a:t>
            </a:r>
          </a:p>
        </p:txBody>
      </p:sp>
    </p:spTree>
    <p:extLst>
      <p:ext uri="{BB962C8B-B14F-4D97-AF65-F5344CB8AC3E}">
        <p14:creationId xmlns:p14="http://schemas.microsoft.com/office/powerpoint/2010/main" val="3032641335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9393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5397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997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408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09742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5048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96712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5670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24926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2897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9732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102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885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6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4.jp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zhihu.com/question/398114261" TargetMode="External"/><Relationship Id="rId5" Type="http://schemas.openxmlformats.org/officeDocument/2006/relationships/image" Target="../media/image36.jpg"/><Relationship Id="rId10" Type="http://schemas.openxmlformats.org/officeDocument/2006/relationships/image" Target="../media/image40.jp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f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xacity/deeplearningbook-chinese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âNatural Language Process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99776"/>
            <a:ext cx="7848872" cy="34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An Introduction to </a:t>
            </a:r>
            <a:br>
              <a:rPr lang="en-US" altLang="zh-CN" dirty="0"/>
            </a:br>
            <a:r>
              <a:rPr lang="en-US" altLang="zh-CN" dirty="0"/>
              <a:t>Natural Language Processing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0D19CF-F54D-44F0-BC5A-DA5695F1C6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t="25539" r="16847" b="10793"/>
          <a:stretch/>
        </p:blipFill>
        <p:spPr>
          <a:xfrm>
            <a:off x="3794307" y="3356992"/>
            <a:ext cx="1555386" cy="262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440582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 mining and NLP related areas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3888" y="1174259"/>
            <a:ext cx="5449390" cy="4489017"/>
          </a:xfrm>
          <a:prstGeom prst="rect">
            <a:avLst/>
          </a:prstGeom>
        </p:spPr>
      </p:pic>
      <p:pic>
        <p:nvPicPr>
          <p:cNvPr id="1026" name="Picture 2" descr="NLP powers human language understanding of machines">
            <a:extLst>
              <a:ext uri="{FF2B5EF4-FFF2-40B4-BE49-F238E27FC236}">
                <a16:creationId xmlns:a16="http://schemas.microsoft.com/office/drawing/2014/main" id="{5AEA0C5D-C330-400A-AA53-FD211A4A2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04"/>
          <a:stretch/>
        </p:blipFill>
        <p:spPr bwMode="auto">
          <a:xfrm>
            <a:off x="395536" y="2348879"/>
            <a:ext cx="2911338" cy="2664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111855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 is hard!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You can’t be too careful in your study. </a:t>
            </a:r>
            <a:r>
              <a:rPr lang="zh-CN" altLang="en-US" dirty="0"/>
              <a:t>（你学习越认真越好）</a:t>
            </a:r>
          </a:p>
          <a:p>
            <a:r>
              <a:rPr lang="en-US" altLang="zh-CN" dirty="0"/>
              <a:t>It has been 4 years since I smoked.</a:t>
            </a:r>
            <a:r>
              <a:rPr lang="zh-CN" altLang="en-US" dirty="0"/>
              <a:t>（我戒烟四年了）</a:t>
            </a:r>
          </a:p>
          <a:p>
            <a:r>
              <a:rPr lang="en-US" altLang="zh-CN" dirty="0"/>
              <a:t>I need it like a hole in my head.</a:t>
            </a:r>
            <a:r>
              <a:rPr lang="zh-CN" altLang="en-US" dirty="0"/>
              <a:t>（我根本不需要这个）</a:t>
            </a:r>
          </a:p>
          <a:p>
            <a:r>
              <a:rPr lang="en-US" altLang="zh-CN" dirty="0"/>
              <a:t>Scientists study apple from space.</a:t>
            </a:r>
            <a:r>
              <a:rPr lang="zh-CN" altLang="en-US" dirty="0"/>
              <a:t>（科学家在太空研究苹果 </a:t>
            </a:r>
            <a:r>
              <a:rPr lang="en-US" altLang="zh-CN" dirty="0"/>
              <a:t>VS </a:t>
            </a:r>
            <a:r>
              <a:rPr lang="zh-CN" altLang="en-US" dirty="0"/>
              <a:t>科学家研究从太空来的苹果）</a:t>
            </a:r>
          </a:p>
          <a:p>
            <a:endParaRPr lang="en-US" altLang="zh-CN" dirty="0"/>
          </a:p>
          <a:p>
            <a:r>
              <a:rPr lang="zh-CN" altLang="en-US" dirty="0"/>
              <a:t>中文更难！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86" y="3463145"/>
            <a:ext cx="5729560" cy="265099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95536" y="5229200"/>
            <a:ext cx="39449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“保险箱很</a:t>
            </a:r>
            <a:r>
              <a:rPr lang="zh-CN" altLang="en-US" dirty="0">
                <a:solidFill>
                  <a:srgbClr val="C00000"/>
                </a:solidFill>
              </a:rPr>
              <a:t>重</a:t>
            </a:r>
            <a:r>
              <a:rPr lang="zh-CN" altLang="en-US" dirty="0"/>
              <a:t>”，“电脑的电池很</a:t>
            </a:r>
            <a:r>
              <a:rPr lang="zh-CN" altLang="en-US" dirty="0">
                <a:solidFill>
                  <a:srgbClr val="C00000"/>
                </a:solidFill>
              </a:rPr>
              <a:t>重</a:t>
            </a:r>
            <a:r>
              <a:rPr lang="zh-CN" altLang="en-US" dirty="0"/>
              <a:t>”</a:t>
            </a:r>
          </a:p>
          <a:p>
            <a:r>
              <a:rPr lang="zh-CN" altLang="en-US" dirty="0"/>
              <a:t>“</a:t>
            </a:r>
            <a:r>
              <a:rPr lang="zh-CN" altLang="en-US" dirty="0">
                <a:solidFill>
                  <a:srgbClr val="C00000"/>
                </a:solidFill>
              </a:rPr>
              <a:t>阻碍</a:t>
            </a:r>
            <a:r>
              <a:rPr lang="zh-CN" altLang="en-US" dirty="0"/>
              <a:t>癌细胞扩散”，“</a:t>
            </a:r>
            <a:r>
              <a:rPr lang="zh-CN" altLang="en-US" dirty="0">
                <a:solidFill>
                  <a:srgbClr val="C00000"/>
                </a:solidFill>
              </a:rPr>
              <a:t>阻碍</a:t>
            </a:r>
            <a:r>
              <a:rPr lang="zh-CN" altLang="en-US" dirty="0"/>
              <a:t>发展”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467878-2AFF-4AC3-B4E7-6314FC8A9D99}"/>
              </a:ext>
            </a:extLst>
          </p:cNvPr>
          <p:cNvSpPr txBox="1"/>
          <p:nvPr/>
        </p:nvSpPr>
        <p:spPr bwMode="auto">
          <a:xfrm>
            <a:off x="611972" y="6050639"/>
            <a:ext cx="3528392" cy="346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泰文、韩文、日文、希伯来语</a:t>
            </a:r>
            <a:r>
              <a:rPr lang="en-US" altLang="zh-CN" sz="14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….</a:t>
            </a:r>
            <a:endParaRPr lang="zh-CN" altLang="en-US" sz="1400" dirty="0">
              <a:solidFill>
                <a:sysClr val="windowText" lastClr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088947-F675-48BC-A7F2-1FAF620DCEA5}"/>
              </a:ext>
            </a:extLst>
          </p:cNvPr>
          <p:cNvSpPr/>
          <p:nvPr/>
        </p:nvSpPr>
        <p:spPr>
          <a:xfrm>
            <a:off x="4499464" y="6110727"/>
            <a:ext cx="37338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百度讽刺谷歌的广告：https://www.bilibili.com/video/BV13U4y147hk</a:t>
            </a:r>
          </a:p>
        </p:txBody>
      </p:sp>
    </p:spTree>
    <p:extLst>
      <p:ext uri="{BB962C8B-B14F-4D97-AF65-F5344CB8AC3E}">
        <p14:creationId xmlns:p14="http://schemas.microsoft.com/office/powerpoint/2010/main" val="3989602906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NLP is hard?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Human languages are ambiguous (unlike programming and other formal languages)</a:t>
            </a:r>
          </a:p>
          <a:p>
            <a:pPr lvl="1"/>
            <a:r>
              <a:rPr lang="en-US" altLang="zh-CN" b="1" dirty="0"/>
              <a:t>Lexical(</a:t>
            </a:r>
            <a:r>
              <a:rPr lang="zh-CN" altLang="en-US" b="1" dirty="0"/>
              <a:t>词汇</a:t>
            </a:r>
            <a:r>
              <a:rPr lang="en-US" altLang="zh-CN" b="1" dirty="0"/>
              <a:t>) Ambiguity</a:t>
            </a:r>
            <a:r>
              <a:rPr lang="en-US" altLang="zh-CN" dirty="0"/>
              <a:t> – Words have multiple meanings</a:t>
            </a:r>
          </a:p>
          <a:p>
            <a:pPr lvl="1"/>
            <a:r>
              <a:rPr lang="en-US" altLang="zh-CN" b="1" dirty="0"/>
              <a:t>Syntactic(</a:t>
            </a:r>
            <a:r>
              <a:rPr lang="zh-CN" altLang="en-US" b="1" dirty="0"/>
              <a:t>句法</a:t>
            </a:r>
            <a:r>
              <a:rPr lang="en-US" altLang="zh-CN" b="1" dirty="0"/>
              <a:t>) Ambiguity </a:t>
            </a:r>
            <a:r>
              <a:rPr lang="en-US" altLang="zh-CN" dirty="0"/>
              <a:t>– Sentence is having multiple parse trees.</a:t>
            </a:r>
          </a:p>
          <a:p>
            <a:pPr lvl="1"/>
            <a:r>
              <a:rPr lang="en-US" altLang="zh-CN" b="1" dirty="0"/>
              <a:t>Semantic(</a:t>
            </a:r>
            <a:r>
              <a:rPr lang="zh-CN" altLang="en-US" b="1" dirty="0"/>
              <a:t>语义</a:t>
            </a:r>
            <a:r>
              <a:rPr lang="en-US" altLang="zh-CN" b="1" dirty="0"/>
              <a:t>) Ambiguity</a:t>
            </a:r>
            <a:r>
              <a:rPr lang="en-US" altLang="zh-CN" dirty="0"/>
              <a:t> – Sentence having multiple meanings</a:t>
            </a:r>
          </a:p>
          <a:p>
            <a:pPr lvl="1"/>
            <a:r>
              <a:rPr lang="en-US" altLang="zh-CN" b="1" dirty="0"/>
              <a:t>Anaphoric(</a:t>
            </a:r>
            <a:r>
              <a:rPr lang="zh-CN" altLang="en-US" dirty="0"/>
              <a:t>回指</a:t>
            </a:r>
            <a:r>
              <a:rPr lang="en-US" altLang="zh-CN" b="1" dirty="0"/>
              <a:t>) Ambiguity</a:t>
            </a:r>
            <a:r>
              <a:rPr lang="en-US" altLang="zh-CN" dirty="0"/>
              <a:t> – Phrase or word which is previously mentioned but has a different meaning.</a:t>
            </a:r>
          </a:p>
          <a:p>
            <a:r>
              <a:rPr lang="en-US" altLang="zh-CN" dirty="0"/>
              <a:t>Complexity in representing, learning and using linguistic/situational/world/visual knowledge</a:t>
            </a:r>
          </a:p>
          <a:p>
            <a:r>
              <a:rPr lang="en-US" altLang="zh-CN" dirty="0"/>
              <a:t>Human language interpretation depends on real world, common sense, and contextual knowledge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65DDBC-6F85-4F9F-A440-F624825D2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953" y="4614989"/>
            <a:ext cx="6366569" cy="183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05430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Brief History of NLP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4104" name="Picture 8" descr="âlanguage development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3554904" cy="199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9"/>
          <a:stretch/>
        </p:blipFill>
        <p:spPr bwMode="auto">
          <a:xfrm>
            <a:off x="476250" y="1374531"/>
            <a:ext cx="6076950" cy="3759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9325465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46568" y="954604"/>
            <a:ext cx="2196435" cy="582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32161" indent="-332161" algn="ctr" defTabSz="685800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</a:pPr>
            <a:r>
              <a:rPr lang="en-US" altLang="zh-CN" sz="2700" dirty="0">
                <a:solidFill>
                  <a:prstClr val="white"/>
                </a:solidFill>
                <a:latin typeface="Calibri Light" panose="020F0302020204030204"/>
                <a:ea typeface="宋体" panose="02010600030101010101" pitchFamily="2" charset="-122"/>
              </a:rPr>
              <a:t>AI</a:t>
            </a:r>
            <a:r>
              <a:rPr lang="zh-CN" altLang="en-US" sz="2700" dirty="0">
                <a:solidFill>
                  <a:prstClr val="white"/>
                </a:solidFill>
                <a:latin typeface="Calibri Light" panose="020F0302020204030204"/>
                <a:ea typeface="宋体" panose="02010600030101010101" pitchFamily="2" charset="-122"/>
              </a:rPr>
              <a:t>的三次低谷</a:t>
            </a:r>
            <a:endParaRPr lang="en-US" altLang="zh-CN" sz="2700" dirty="0">
              <a:solidFill>
                <a:prstClr val="white"/>
              </a:solidFill>
              <a:latin typeface="Calibri Light" panose="020F0302020204030204"/>
              <a:ea typeface="宋体" panose="02010600030101010101" pitchFamily="2" charset="-122"/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A Brief History of NLP</a:t>
            </a:r>
            <a:endParaRPr lang="zh-CN" altLang="en-US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932" y="1850430"/>
            <a:ext cx="7420455" cy="371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Brief History of NLP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Phase 1: late 1940s to late 1960s</a:t>
            </a:r>
            <a:r>
              <a:rPr lang="zh-CN" altLang="en-US" dirty="0"/>
              <a:t>（规则）</a:t>
            </a:r>
            <a:endParaRPr lang="en-US" altLang="zh-CN" dirty="0"/>
          </a:p>
          <a:p>
            <a:pPr lvl="1"/>
            <a:r>
              <a:rPr lang="en-US" altLang="zh-CN" dirty="0"/>
              <a:t>The work of this phrase was mainly focused on machine translation. </a:t>
            </a:r>
          </a:p>
          <a:p>
            <a:pPr lvl="1"/>
            <a:r>
              <a:rPr lang="en-US" altLang="zh-CN" dirty="0"/>
              <a:t>Mostly Russian to English</a:t>
            </a:r>
          </a:p>
          <a:p>
            <a:pPr lvl="1"/>
            <a:r>
              <a:rPr lang="en-US" altLang="zh-CN" dirty="0"/>
              <a:t>Systems were mostly rule-based, using a bilingual dictionary to map Russian words to their English counterparts, e.g. Georgetown-IBM Demonstration of 1954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212976"/>
            <a:ext cx="6768752" cy="260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86929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Brief History of NLP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Phase 2: late 1960s to late 1970s</a:t>
            </a:r>
            <a:r>
              <a:rPr lang="zh-CN" altLang="en-US" dirty="0"/>
              <a:t> （知识）</a:t>
            </a:r>
            <a:endParaRPr lang="en-US" altLang="zh-CN" dirty="0"/>
          </a:p>
          <a:p>
            <a:pPr lvl="1"/>
            <a:r>
              <a:rPr lang="en-US" altLang="zh-CN" dirty="0"/>
              <a:t>Much more emphasis on world knowledge and on its role in the construction and manipulation of meaning representations, e.g. </a:t>
            </a:r>
          </a:p>
          <a:p>
            <a:pPr lvl="1"/>
            <a:r>
              <a:rPr lang="en-US" altLang="zh-CN" dirty="0"/>
              <a:t>BASEBALL question-answering system (Green et al., 1961): The input was restricted and the language processing involved very simple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780928"/>
            <a:ext cx="5400600" cy="13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27963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Brief History of NLP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Phase 3: late 1970s to late 1980s</a:t>
            </a:r>
            <a:r>
              <a:rPr lang="zh-CN" altLang="en-US" dirty="0"/>
              <a:t> （编译）</a:t>
            </a:r>
            <a:endParaRPr lang="en-US" altLang="zh-CN" dirty="0"/>
          </a:p>
          <a:p>
            <a:pPr lvl="1"/>
            <a:r>
              <a:rPr lang="en-US" altLang="zh-CN" dirty="0"/>
              <a:t>The input of former NLP systems is heavily restricted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r>
              <a:rPr lang="en-US" altLang="zh-CN" dirty="0"/>
              <a:t>hard to extend</a:t>
            </a:r>
          </a:p>
          <a:p>
            <a:pPr lvl="1"/>
            <a:r>
              <a:rPr lang="en-US" altLang="zh-CN" dirty="0"/>
              <a:t>Development of grammatical theory among linguists</a:t>
            </a:r>
          </a:p>
          <a:p>
            <a:pPr lvl="1"/>
            <a:r>
              <a:rPr lang="en-US" altLang="zh-CN" dirty="0" err="1"/>
              <a:t>Grammatico</a:t>
            </a:r>
            <a:r>
              <a:rPr lang="en-US" altLang="zh-CN" dirty="0"/>
              <a:t>-logical approach for knowledge representation and reasoning, e.g. </a:t>
            </a:r>
          </a:p>
          <a:p>
            <a:pPr lvl="2"/>
            <a:r>
              <a:rPr lang="en-US" altLang="zh-CN" dirty="0" err="1"/>
              <a:t>SRI’s</a:t>
            </a:r>
            <a:r>
              <a:rPr lang="en-US" altLang="zh-CN" dirty="0"/>
              <a:t> Core Language Engine (</a:t>
            </a:r>
            <a:r>
              <a:rPr lang="en-US" altLang="zh-CN" dirty="0" err="1"/>
              <a:t>Alshawi</a:t>
            </a:r>
            <a:r>
              <a:rPr lang="en-US" altLang="zh-CN" dirty="0"/>
              <a:t> et al., 1992)</a:t>
            </a:r>
          </a:p>
          <a:p>
            <a:pPr lvl="2"/>
            <a:r>
              <a:rPr lang="en-US" altLang="zh-CN" dirty="0" err="1"/>
              <a:t>Alvey</a:t>
            </a:r>
            <a:r>
              <a:rPr lang="en-US" altLang="zh-CN" dirty="0"/>
              <a:t> Natural Language Tools (Briscoe et al., 1987)</a:t>
            </a:r>
          </a:p>
          <a:p>
            <a:endParaRPr lang="en-US" altLang="zh-CN" dirty="0"/>
          </a:p>
          <a:p>
            <a:r>
              <a:rPr lang="en-US" altLang="zh-CN" dirty="0"/>
              <a:t>Phase 4: late 1990s to late 2010s</a:t>
            </a:r>
            <a:r>
              <a:rPr lang="zh-CN" altLang="en-US" dirty="0"/>
              <a:t>（学习）</a:t>
            </a:r>
            <a:endParaRPr lang="en-US" altLang="zh-CN" dirty="0"/>
          </a:p>
          <a:p>
            <a:pPr lvl="1"/>
            <a:r>
              <a:rPr lang="en-US" altLang="zh-CN" dirty="0"/>
              <a:t>Statistical language processing, e.g.</a:t>
            </a:r>
          </a:p>
          <a:p>
            <a:pPr lvl="2"/>
            <a:r>
              <a:rPr lang="en-US" altLang="zh-CN" dirty="0"/>
              <a:t>Foundations of Statistical Nature Language Processing (Manning and </a:t>
            </a:r>
            <a:r>
              <a:rPr lang="en-US" altLang="zh-CN" dirty="0" err="1"/>
              <a:t>Schutze</a:t>
            </a:r>
            <a:r>
              <a:rPr lang="en-US" altLang="zh-CN" dirty="0"/>
              <a:t>, 1999)</a:t>
            </a:r>
          </a:p>
          <a:p>
            <a:pPr lvl="1"/>
            <a:r>
              <a:rPr lang="en-US" altLang="zh-CN" dirty="0"/>
              <a:t>Significant progress with practical tasks, especially those for which shallow processing methods, e.g. </a:t>
            </a:r>
          </a:p>
          <a:p>
            <a:pPr lvl="2"/>
            <a:r>
              <a:rPr lang="en-US" altLang="zh-CN" dirty="0"/>
              <a:t>using finite state parsing and surface patterns, can deliver useful output.</a:t>
            </a:r>
          </a:p>
          <a:p>
            <a:pPr lvl="1"/>
            <a:r>
              <a:rPr lang="en-US" altLang="zh-CN" dirty="0"/>
              <a:t>Development of evaluation and linguistic resources</a:t>
            </a:r>
          </a:p>
          <a:p>
            <a:pPr lvl="2"/>
            <a:r>
              <a:rPr lang="en-US" altLang="zh-CN" dirty="0"/>
              <a:t>WordNet (</a:t>
            </a:r>
            <a:r>
              <a:rPr lang="en-US" altLang="zh-CN" dirty="0" err="1"/>
              <a:t>Fellbaum</a:t>
            </a:r>
            <a:r>
              <a:rPr lang="en-US" altLang="zh-CN" dirty="0"/>
              <a:t>, 1999)</a:t>
            </a:r>
          </a:p>
          <a:p>
            <a:pPr lvl="2"/>
            <a:r>
              <a:rPr lang="en-US" altLang="zh-CN" dirty="0"/>
              <a:t>British National Corpus (https://</a:t>
            </a:r>
            <a:r>
              <a:rPr lang="en-US" altLang="zh-CN" dirty="0" err="1"/>
              <a:t>www.english-corpora.org</a:t>
            </a:r>
            <a:r>
              <a:rPr lang="en-US" altLang="zh-CN" dirty="0"/>
              <a:t>/</a:t>
            </a:r>
            <a:r>
              <a:rPr lang="en-US" altLang="zh-CN" dirty="0" err="1"/>
              <a:t>bnc</a:t>
            </a:r>
            <a:r>
              <a:rPr lang="en-US" altLang="zh-CN" dirty="0"/>
              <a:t>/)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012214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Brief History of NLP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Phase 5: The present</a:t>
            </a:r>
          </a:p>
          <a:p>
            <a:r>
              <a:rPr lang="en-US" altLang="zh-CN" b="1" dirty="0"/>
              <a:t>Deep Learning for NLP</a:t>
            </a:r>
            <a:r>
              <a:rPr lang="zh-CN" altLang="en-US" b="1" dirty="0"/>
              <a:t>（深度学习）</a:t>
            </a:r>
            <a:endParaRPr lang="en-US" altLang="zh-CN" b="1" dirty="0"/>
          </a:p>
          <a:p>
            <a:pPr lvl="1"/>
            <a:r>
              <a:rPr lang="en-US" altLang="zh-CN" dirty="0"/>
              <a:t>Word embeddings</a:t>
            </a:r>
          </a:p>
          <a:p>
            <a:pPr lvl="1"/>
            <a:r>
              <a:rPr lang="en-US" altLang="zh-CN" dirty="0"/>
              <a:t>Sequence-to-sequence models</a:t>
            </a:r>
          </a:p>
          <a:p>
            <a:pPr lvl="1"/>
            <a:r>
              <a:rPr lang="en-US" altLang="zh-CN" dirty="0"/>
              <a:t>Attention/Memory-based networks</a:t>
            </a:r>
          </a:p>
          <a:p>
            <a:pPr lvl="1"/>
            <a:r>
              <a:rPr lang="en-US" altLang="zh-CN" dirty="0"/>
              <a:t>Pre-trained language models</a:t>
            </a:r>
          </a:p>
          <a:p>
            <a:pPr lvl="1"/>
            <a:r>
              <a:rPr lang="en-US" altLang="zh-CN" dirty="0"/>
              <a:t>Prompting</a:t>
            </a:r>
          </a:p>
          <a:p>
            <a:pPr lvl="1"/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252955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218" y="1217198"/>
            <a:ext cx="8771206" cy="5222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Bigger Model</a:t>
            </a:r>
            <a:endParaRPr lang="en-US" dirty="0"/>
          </a:p>
        </p:txBody>
      </p:sp>
      <p:sp>
        <p:nvSpPr>
          <p:cNvPr id="4" name="object 4"/>
          <p:cNvSpPr txBox="1"/>
          <p:nvPr/>
        </p:nvSpPr>
        <p:spPr>
          <a:xfrm>
            <a:off x="707542" y="1447876"/>
            <a:ext cx="4851400" cy="849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Source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of image: 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https://www.microsoft.com/en-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us/research/blog/turing-nlg-a-17-billion-parameter-  language-model-by-microsoft/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83228" y="3401948"/>
            <a:ext cx="2336800" cy="67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lvl="0" indent="727075" algn="l" defTabSz="914400" rtl="0" eaLnBrk="1" fontAlgn="auto" latinLnBrk="0" hangingPunct="1">
              <a:lnSpc>
                <a:spcPct val="1186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Megatron  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[Shoeybi, et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al.,</a:t>
            </a:r>
            <a:r>
              <a:rPr kumimoji="0" sz="1800" b="0" i="0" u="none" strike="noStrike" kern="1200" cap="none" spc="-5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arXiv’19]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22209" y="1125092"/>
            <a:ext cx="60198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 marR="5080" lvl="0" indent="-9652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-1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ur</a:t>
            </a:r>
            <a:r>
              <a:rPr kumimoji="0" sz="1800" b="0" i="0" u="none" strike="noStrike" kern="1200" cap="none" spc="-1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</a:t>
            </a:r>
            <a:r>
              <a:rPr kumimoji="0" sz="18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ng  </a:t>
            </a:r>
            <a:r>
              <a:rPr kumimoji="0" sz="18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NLG</a:t>
            </a: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288329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Us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授课老师</a:t>
            </a:r>
            <a:endParaRPr lang="en-US" altLang="zh-CN" dirty="0"/>
          </a:p>
          <a:p>
            <a:pPr lvl="1"/>
            <a:r>
              <a:rPr lang="zh-CN" altLang="en-US" dirty="0"/>
              <a:t>电话</a:t>
            </a:r>
            <a:r>
              <a:rPr lang="en-US" altLang="zh-CN" dirty="0"/>
              <a:t>/</a:t>
            </a:r>
            <a:r>
              <a:rPr lang="zh-CN" altLang="en-US" dirty="0"/>
              <a:t>微信：</a:t>
            </a:r>
            <a:r>
              <a:rPr lang="en-US" altLang="zh-CN" dirty="0"/>
              <a:t>13588196277</a:t>
            </a:r>
          </a:p>
          <a:p>
            <a:pPr lvl="1"/>
            <a:r>
              <a:rPr lang="zh-CN" altLang="en-US" dirty="0"/>
              <a:t>邮箱：</a:t>
            </a:r>
            <a:r>
              <a:rPr lang="en-US" altLang="zh-CN" dirty="0"/>
              <a:t>siliang@zju.edu.cn </a:t>
            </a:r>
          </a:p>
          <a:p>
            <a:pPr lvl="1"/>
            <a:r>
              <a:rPr lang="zh-CN" altLang="en-US" dirty="0"/>
              <a:t>地址：浙江大学玉泉校区则通楼</a:t>
            </a:r>
            <a:r>
              <a:rPr lang="en-US" altLang="zh-CN" dirty="0"/>
              <a:t>205-207 </a:t>
            </a:r>
          </a:p>
          <a:p>
            <a:pPr lvl="1"/>
            <a:r>
              <a:rPr lang="zh-CN" altLang="en-US" dirty="0"/>
              <a:t>主页：</a:t>
            </a:r>
            <a:r>
              <a:rPr lang="en-US" altLang="zh-CN" dirty="0"/>
              <a:t>https://</a:t>
            </a:r>
            <a:r>
              <a:rPr lang="en-US" altLang="zh-CN" dirty="0" err="1"/>
              <a:t>person.zju.edu.cn</a:t>
            </a:r>
            <a:r>
              <a:rPr lang="en-US" altLang="zh-CN" dirty="0"/>
              <a:t>/</a:t>
            </a:r>
            <a:r>
              <a:rPr lang="en-US" altLang="zh-CN" dirty="0" err="1"/>
              <a:t>siliang</a:t>
            </a:r>
            <a:endParaRPr lang="en-US" altLang="zh-CN" dirty="0"/>
          </a:p>
          <a:p>
            <a:pPr lvl="1"/>
            <a:r>
              <a:rPr lang="zh-CN" altLang="en-US" dirty="0"/>
              <a:t>研究方向</a:t>
            </a:r>
          </a:p>
          <a:p>
            <a:pPr lvl="2"/>
            <a:r>
              <a:rPr lang="zh-CN" altLang="en-US" dirty="0"/>
              <a:t>自然语言处理</a:t>
            </a:r>
          </a:p>
          <a:p>
            <a:pPr lvl="2"/>
            <a:r>
              <a:rPr lang="zh-CN" altLang="en-US" dirty="0"/>
              <a:t>多媒体（跨媒体计算）</a:t>
            </a:r>
          </a:p>
          <a:p>
            <a:pPr lvl="2"/>
            <a:r>
              <a:rPr lang="zh-CN" altLang="en-US" dirty="0"/>
              <a:t>大规模图学习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助教（负责实验）</a:t>
            </a:r>
            <a:endParaRPr lang="en-US" altLang="zh-CN" dirty="0"/>
          </a:p>
          <a:p>
            <a:pPr lvl="1"/>
            <a:r>
              <a:rPr lang="zh-CN" altLang="en-US" dirty="0"/>
              <a:t>李俊成 </a:t>
            </a:r>
            <a:r>
              <a:rPr lang="en-US" altLang="zh-CN" dirty="0"/>
              <a:t>(jethro9783@163.com)</a:t>
            </a:r>
          </a:p>
          <a:p>
            <a:pPr lvl="1"/>
            <a:r>
              <a:rPr lang="zh-CN" altLang="en-US" dirty="0"/>
              <a:t>潘凯航 </a:t>
            </a:r>
            <a:r>
              <a:rPr lang="en-US" altLang="zh-CN" dirty="0"/>
              <a:t>(3180103812@zju.edu.cn)</a:t>
            </a:r>
          </a:p>
          <a:p>
            <a:pPr lvl="1"/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5122" name="Picture 2" descr="https://person.zju.edu.cn/server/api/handler/p/info?uid=uyvK14HbXNusQ3c%2B29uMaA%3D%3D&amp;app_key=50634610756a4c0e82d5a13bb692e257&amp;timestamp=1555903470000&amp;sign=693328635c050add403669bc04efdc3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214" y="1052736"/>
            <a:ext cx="1657350" cy="2209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47237"/>
      </p:ext>
    </p:extLst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F0DC4-CC67-49ED-BD7F-778E09F89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</a:t>
            </a:r>
            <a:r>
              <a:rPr lang="en-US" altLang="zh-CN" sz="3200" dirty="0"/>
              <a:t>(</a:t>
            </a:r>
            <a:r>
              <a:rPr lang="en-US" altLang="zh-CN" sz="3200" b="0" dirty="0"/>
              <a:t>Generative Pre-training Transformer</a:t>
            </a:r>
            <a:r>
              <a:rPr lang="en-US" altLang="zh-CN" sz="3200" dirty="0"/>
              <a:t>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DD7AA9-A44A-4B01-977E-42781AE85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月</a:t>
            </a:r>
            <a:r>
              <a:rPr lang="en-US" altLang="zh-CN" dirty="0" err="1"/>
              <a:t>OpenAI</a:t>
            </a:r>
            <a:r>
              <a:rPr lang="zh-CN" altLang="en-US" dirty="0"/>
              <a:t>发布了语言模型</a:t>
            </a:r>
            <a:r>
              <a:rPr lang="en-US" altLang="zh-CN" dirty="0"/>
              <a:t>GPT-2</a:t>
            </a:r>
          </a:p>
          <a:p>
            <a:pPr lvl="1"/>
            <a:r>
              <a:rPr lang="zh-CN" altLang="en-US" dirty="0"/>
              <a:t>给定一两句开头之后，这个模型就可以生成新闻、小说同人等多种不同风格的文字，内容看起来非常逼真。</a:t>
            </a:r>
            <a:r>
              <a:rPr lang="en-US" altLang="zh-CN" dirty="0" err="1"/>
              <a:t>OpenAI</a:t>
            </a:r>
            <a:r>
              <a:rPr lang="en-US" altLang="zh-CN" dirty="0"/>
              <a:t> </a:t>
            </a:r>
            <a:r>
              <a:rPr lang="zh-CN" altLang="en-US" dirty="0"/>
              <a:t>的研究人员们决定不发布模型，因为他们认为该模型有遭到恶意滥用的风险。</a:t>
            </a:r>
          </a:p>
        </p:txBody>
      </p:sp>
      <p:pic>
        <p:nvPicPr>
          <p:cNvPr id="4098" name="Picture 2" descr="http://file.elecfans.com/web1/M00/86/62/o4YBAFyAvoKAO-D7AABj1KcPmow774.png">
            <a:extLst>
              <a:ext uri="{FF2B5EF4-FFF2-40B4-BE49-F238E27FC236}">
                <a16:creationId xmlns:a16="http://schemas.microsoft.com/office/drawing/2014/main" id="{8581C85F-6BB1-4C81-A015-749D0E72D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15" y="2420888"/>
            <a:ext cx="4718797" cy="78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file.elecfans.com/web1/M00/86/62/o4YBAFyAvoSAWELUAAHz-LRs-rg720.jpg">
            <a:extLst>
              <a:ext uri="{FF2B5EF4-FFF2-40B4-BE49-F238E27FC236}">
                <a16:creationId xmlns:a16="http://schemas.microsoft.com/office/drawing/2014/main" id="{64F88CD3-4155-46CA-BB51-BF11A8B19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3"/>
          <a:stretch/>
        </p:blipFill>
        <p:spPr bwMode="auto">
          <a:xfrm>
            <a:off x="5158810" y="2276872"/>
            <a:ext cx="3652754" cy="412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6B94CCD-C1F8-44C3-90B8-E425BE12B3F6}"/>
              </a:ext>
            </a:extLst>
          </p:cNvPr>
          <p:cNvSpPr/>
          <p:nvPr/>
        </p:nvSpPr>
        <p:spPr>
          <a:xfrm>
            <a:off x="287974" y="3429000"/>
            <a:ext cx="4572000" cy="7155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35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在一项研究中，科学家们发现了一群独角兽，它们生活在安第斯山脉一个偏远的还没被开发山谷中，更令人惊讶的是这些独角兽会说一口流利的英语</a:t>
            </a:r>
            <a:endParaRPr lang="zh-CN" altLang="en-US" sz="135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556B1A-E0A9-4D9B-89A5-4B889242F34C}"/>
              </a:ext>
            </a:extLst>
          </p:cNvPr>
          <p:cNvSpPr/>
          <p:nvPr/>
        </p:nvSpPr>
        <p:spPr>
          <a:xfrm>
            <a:off x="5289227" y="3101341"/>
            <a:ext cx="3370730" cy="21698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135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因为它们独特的角，科学家们将他们命名为</a:t>
            </a:r>
            <a:r>
              <a:rPr lang="en-US" altLang="zh-CN" sz="135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Ovid’s Unicorn</a:t>
            </a:r>
            <a:r>
              <a:rPr lang="zh-CN" altLang="en-US" sz="135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，这些四角、银色角的独角兽是原来科学家所不曾见过的。</a:t>
            </a:r>
            <a:endParaRPr lang="en-US" altLang="zh-CN" sz="135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35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35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......</a:t>
            </a:r>
            <a:r>
              <a:rPr lang="zh-CN" altLang="en-US" sz="135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中间还编写了，这些独角兽是如何被发现的，以及业内权威人士认为这些生物是如何出现的</a:t>
            </a:r>
            <a:endParaRPr lang="en-US" altLang="zh-CN" sz="135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350" dirty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35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最后还表明要验证这群独角兽是否为外星种族，唯一的方法可能就是通过</a:t>
            </a:r>
            <a:r>
              <a:rPr lang="en-US" altLang="zh-CN" sz="135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DNA</a:t>
            </a:r>
            <a:r>
              <a:rPr lang="zh-CN" altLang="en-US" sz="1350" dirty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12527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A0863-365F-4A01-9AE3-8675C20B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 </a:t>
            </a:r>
            <a:r>
              <a:rPr lang="en-US" altLang="zh-CN" sz="2800" dirty="0"/>
              <a:t>(</a:t>
            </a:r>
            <a:r>
              <a:rPr lang="en-US" altLang="zh-CN" sz="2800" b="0" dirty="0"/>
              <a:t>Generative Pre-training Transformer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BDFCA1-9271-4B70-82F6-11F59CFDF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Whom God wishes to destroy, he first makes mad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00DF08-8D3A-4B0A-A424-E3BD5BE3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0CD9A2-BC4C-404D-89FD-8702FAD5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17AFB0-B286-48F7-A185-C16337619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484784"/>
            <a:ext cx="6553200" cy="48537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76DA3D9-75C8-4BA4-8D5E-DB0D311F7172}"/>
              </a:ext>
            </a:extLst>
          </p:cNvPr>
          <p:cNvSpPr/>
          <p:nvPr/>
        </p:nvSpPr>
        <p:spPr>
          <a:xfrm>
            <a:off x="4190120" y="5603808"/>
            <a:ext cx="47261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GPT-2 Demo:</a:t>
            </a:r>
          </a:p>
          <a:p>
            <a:r>
              <a:rPr lang="en-US" altLang="zh-CN" sz="1200" dirty="0"/>
              <a:t>https://colab.research.google.com/github/imcaspar/gpt2-ml/blob/master/pretrained_model_demo.ipynb#scrollTo=4gno71Qabkr-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25943371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724277-D304-406D-8B23-F9177648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GPT-3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BC4ED9-2076-411E-889A-3CE688B95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GPT-3 has 175B parameters! (10 times larger than Turing NLG)</a:t>
            </a:r>
            <a:endParaRPr lang="zh-CN" altLang="en-US" dirty="0"/>
          </a:p>
          <a:p>
            <a:r>
              <a:rPr lang="zh-CN" altLang="en-US" dirty="0"/>
              <a:t>假设</a:t>
            </a:r>
            <a:r>
              <a:rPr lang="zh-TW" altLang="en-US" dirty="0"/>
              <a:t> </a:t>
            </a:r>
            <a:r>
              <a:rPr lang="en-US" altLang="zh-TW" dirty="0"/>
              <a:t>ELMO</a:t>
            </a:r>
            <a:r>
              <a:rPr lang="zh-CN" altLang="en-US" dirty="0"/>
              <a:t>的参数量等于</a:t>
            </a:r>
            <a:r>
              <a:rPr lang="en-US" altLang="zh-CN" dirty="0"/>
              <a:t>A4</a:t>
            </a:r>
            <a:r>
              <a:rPr lang="zh-CN" altLang="en-US" dirty="0"/>
              <a:t>纸那么高，那么</a:t>
            </a:r>
            <a:r>
              <a:rPr lang="en-US" altLang="zh-CN" dirty="0"/>
              <a:t>GPT-3</a:t>
            </a:r>
            <a:r>
              <a:rPr lang="zh-CN" altLang="en-US" dirty="0"/>
              <a:t>大概是</a:t>
            </a:r>
            <a:endParaRPr lang="en-US" altLang="zh-CN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67D601-E5A9-4CB3-BD51-077EAD7D8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7F3F35-FE45-469C-B252-00DACDA0A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570059-0AFC-4416-8A8D-F31C5EA01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2636912"/>
            <a:ext cx="7677150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80783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200392" y="121877"/>
            <a:ext cx="5737874" cy="2572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255264" y="167639"/>
            <a:ext cx="5577840" cy="242163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36214" y="148589"/>
            <a:ext cx="5615940" cy="2459990"/>
          </a:xfrm>
          <a:custGeom>
            <a:avLst/>
            <a:gdLst/>
            <a:ahLst/>
            <a:cxnLst/>
            <a:rect l="l" t="t" r="r" b="b"/>
            <a:pathLst>
              <a:path w="5615940" h="2459990">
                <a:moveTo>
                  <a:pt x="0" y="2459735"/>
                </a:moveTo>
                <a:lnTo>
                  <a:pt x="5615940" y="2459735"/>
                </a:lnTo>
                <a:lnTo>
                  <a:pt x="5615940" y="0"/>
                </a:lnTo>
                <a:lnTo>
                  <a:pt x="0" y="0"/>
                </a:lnTo>
                <a:lnTo>
                  <a:pt x="0" y="2459735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6576" y="1953767"/>
            <a:ext cx="8618220" cy="1588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0584" y="2017776"/>
            <a:ext cx="8439912" cy="1409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534" y="1998726"/>
            <a:ext cx="8478520" cy="1447800"/>
          </a:xfrm>
          <a:custGeom>
            <a:avLst/>
            <a:gdLst/>
            <a:ahLst/>
            <a:cxnLst/>
            <a:rect l="l" t="t" r="r" b="b"/>
            <a:pathLst>
              <a:path w="8478520" h="1447800">
                <a:moveTo>
                  <a:pt x="0" y="1447800"/>
                </a:moveTo>
                <a:lnTo>
                  <a:pt x="8478012" y="1447800"/>
                </a:lnTo>
                <a:lnTo>
                  <a:pt x="8478012" y="0"/>
                </a:lnTo>
                <a:lnTo>
                  <a:pt x="0" y="0"/>
                </a:lnTo>
                <a:lnTo>
                  <a:pt x="0" y="1447800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27396" y="2723134"/>
            <a:ext cx="2442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6"/>
              </a:rPr>
              <a:t>https://www.zhihu.com/q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40096" y="3067304"/>
            <a:ext cx="181991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solidFill>
                  <a:srgbClr val="0462C1"/>
                </a:solidFill>
                <a:latin typeface="Calibri"/>
                <a:cs typeface="Calibri"/>
                <a:hlinkClick r:id="rId6"/>
              </a:rPr>
              <a:t>uestion/398114261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339207" y="3293745"/>
            <a:ext cx="1821180" cy="0"/>
          </a:xfrm>
          <a:custGeom>
            <a:avLst/>
            <a:gdLst/>
            <a:ahLst/>
            <a:cxnLst/>
            <a:rect l="l" t="t" r="r" b="b"/>
            <a:pathLst>
              <a:path w="1821179">
                <a:moveTo>
                  <a:pt x="0" y="0"/>
                </a:moveTo>
                <a:lnTo>
                  <a:pt x="1821179" y="0"/>
                </a:lnTo>
              </a:path>
            </a:pathLst>
          </a:custGeom>
          <a:ln w="7619">
            <a:solidFill>
              <a:srgbClr val="046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67611" y="3052572"/>
            <a:ext cx="7636764" cy="22372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31619" y="3116579"/>
            <a:ext cx="7458456" cy="20589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12569" y="3097529"/>
            <a:ext cx="7496809" cy="2097405"/>
          </a:xfrm>
          <a:custGeom>
            <a:avLst/>
            <a:gdLst/>
            <a:ahLst/>
            <a:cxnLst/>
            <a:rect l="l" t="t" r="r" b="b"/>
            <a:pathLst>
              <a:path w="7496809" h="2097404">
                <a:moveTo>
                  <a:pt x="0" y="2097024"/>
                </a:moveTo>
                <a:lnTo>
                  <a:pt x="7496556" y="2097024"/>
                </a:lnTo>
                <a:lnTo>
                  <a:pt x="7496556" y="0"/>
                </a:lnTo>
                <a:lnTo>
                  <a:pt x="0" y="0"/>
                </a:lnTo>
                <a:lnTo>
                  <a:pt x="0" y="2097024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02352" y="5283200"/>
            <a:ext cx="714375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10"/>
              </a:lnSpc>
            </a:pPr>
            <a:r>
              <a:rPr sz="1800" spc="-10" dirty="0">
                <a:latin typeface="Calibri"/>
                <a:cs typeface="Calibri"/>
              </a:rPr>
              <a:t>h</a:t>
            </a:r>
            <a:r>
              <a:rPr sz="1800" spc="-30" dirty="0">
                <a:latin typeface="Calibri"/>
                <a:cs typeface="Calibri"/>
              </a:rPr>
              <a:t>t</a:t>
            </a:r>
            <a:r>
              <a:rPr sz="1800" dirty="0">
                <a:latin typeface="Calibri"/>
                <a:cs typeface="Calibri"/>
              </a:rPr>
              <a:t>t</a:t>
            </a:r>
            <a:r>
              <a:rPr sz="1800" spc="-15" dirty="0">
                <a:latin typeface="Calibri"/>
                <a:cs typeface="Calibri"/>
              </a:rPr>
              <a:t>p</a:t>
            </a:r>
            <a:r>
              <a:rPr sz="1800" spc="-5" dirty="0">
                <a:latin typeface="Calibri"/>
                <a:cs typeface="Calibri"/>
              </a:rPr>
              <a:t>s://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799713" y="5213350"/>
            <a:ext cx="32213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libri"/>
                <a:cs typeface="Calibri"/>
              </a:rPr>
              <a:t>github.com/openai/gpt-3/issues/1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0227" y="4518667"/>
            <a:ext cx="5620512" cy="23393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4236" y="4582667"/>
            <a:ext cx="5442204" cy="227532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45186" y="4563617"/>
            <a:ext cx="5480685" cy="2294890"/>
          </a:xfrm>
          <a:custGeom>
            <a:avLst/>
            <a:gdLst/>
            <a:ahLst/>
            <a:cxnLst/>
            <a:rect l="l" t="t" r="r" b="b"/>
            <a:pathLst>
              <a:path w="5480685" h="2294890">
                <a:moveTo>
                  <a:pt x="5480304" y="2294381"/>
                </a:moveTo>
                <a:lnTo>
                  <a:pt x="5480304" y="0"/>
                </a:lnTo>
                <a:lnTo>
                  <a:pt x="0" y="0"/>
                </a:lnTo>
                <a:lnTo>
                  <a:pt x="0" y="2294381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08048" y="2095500"/>
            <a:ext cx="1789430" cy="487680"/>
          </a:xfrm>
          <a:custGeom>
            <a:avLst/>
            <a:gdLst/>
            <a:ahLst/>
            <a:cxnLst/>
            <a:rect l="l" t="t" r="r" b="b"/>
            <a:pathLst>
              <a:path w="1789429" h="487680">
                <a:moveTo>
                  <a:pt x="0" y="81279"/>
                </a:moveTo>
                <a:lnTo>
                  <a:pt x="6395" y="49666"/>
                </a:lnTo>
                <a:lnTo>
                  <a:pt x="23828" y="23828"/>
                </a:lnTo>
                <a:lnTo>
                  <a:pt x="49666" y="6395"/>
                </a:lnTo>
                <a:lnTo>
                  <a:pt x="81279" y="0"/>
                </a:lnTo>
                <a:lnTo>
                  <a:pt x="1707896" y="0"/>
                </a:lnTo>
                <a:lnTo>
                  <a:pt x="1739509" y="6395"/>
                </a:lnTo>
                <a:lnTo>
                  <a:pt x="1765347" y="23828"/>
                </a:lnTo>
                <a:lnTo>
                  <a:pt x="1782780" y="49666"/>
                </a:lnTo>
                <a:lnTo>
                  <a:pt x="1789176" y="81279"/>
                </a:lnTo>
                <a:lnTo>
                  <a:pt x="1789176" y="406400"/>
                </a:lnTo>
                <a:lnTo>
                  <a:pt x="1782780" y="438013"/>
                </a:lnTo>
                <a:lnTo>
                  <a:pt x="1765347" y="463851"/>
                </a:lnTo>
                <a:lnTo>
                  <a:pt x="1739509" y="481284"/>
                </a:lnTo>
                <a:lnTo>
                  <a:pt x="1707896" y="487679"/>
                </a:lnTo>
                <a:lnTo>
                  <a:pt x="81279" y="487679"/>
                </a:lnTo>
                <a:lnTo>
                  <a:pt x="49666" y="481284"/>
                </a:lnTo>
                <a:lnTo>
                  <a:pt x="23828" y="463851"/>
                </a:lnTo>
                <a:lnTo>
                  <a:pt x="6395" y="438013"/>
                </a:lnTo>
                <a:lnTo>
                  <a:pt x="0" y="406400"/>
                </a:lnTo>
                <a:lnTo>
                  <a:pt x="0" y="81279"/>
                </a:lnTo>
                <a:close/>
              </a:path>
            </a:pathLst>
          </a:custGeom>
          <a:ln w="571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灯片编号占位符 3">
            <a:extLst>
              <a:ext uri="{FF2B5EF4-FFF2-40B4-BE49-F238E27FC236}">
                <a16:creationId xmlns:a16="http://schemas.microsoft.com/office/drawing/2014/main" id="{D7C4059C-6F2B-424B-865E-2C8861A82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2859B-9E35-4C91-9FF0-3D7CC72E7C7C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496888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9533" y="1369877"/>
            <a:ext cx="1538605" cy="40773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5095" marR="90805" indent="-26034">
              <a:lnSpc>
                <a:spcPct val="100000"/>
              </a:lnSpc>
              <a:spcBef>
                <a:spcPts val="95"/>
              </a:spcBef>
            </a:pPr>
            <a:r>
              <a:rPr sz="2000" b="1" i="1" u="sng" spc="-5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</a:t>
            </a:r>
            <a:r>
              <a:rPr sz="2000" b="1" i="1" u="sng" spc="-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</a:t>
            </a:r>
            <a:r>
              <a:rPr sz="20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shot </a:t>
            </a:r>
            <a:r>
              <a:rPr sz="2000" b="1" i="1" spc="-5" dirty="0">
                <a:latin typeface="Calibri"/>
                <a:cs typeface="Calibri"/>
              </a:rPr>
              <a:t> </a:t>
            </a:r>
            <a:r>
              <a:rPr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000" dirty="0">
              <a:latin typeface="Calibri"/>
              <a:cs typeface="Calibri"/>
            </a:endParaRPr>
          </a:p>
          <a:p>
            <a:pPr marL="236220" marR="5080" indent="-224154">
              <a:lnSpc>
                <a:spcPct val="100000"/>
              </a:lnSpc>
              <a:spcBef>
                <a:spcPts val="1670"/>
              </a:spcBef>
            </a:pPr>
            <a:r>
              <a:rPr spc="-5" dirty="0">
                <a:latin typeface="Calibri"/>
                <a:cs typeface="Calibri"/>
              </a:rPr>
              <a:t>(no</a:t>
            </a:r>
            <a:r>
              <a:rPr spc="-90" dirty="0">
                <a:latin typeface="Calibri"/>
                <a:cs typeface="Calibri"/>
              </a:rPr>
              <a:t> </a:t>
            </a:r>
            <a:r>
              <a:rPr spc="-10" dirty="0">
                <a:latin typeface="Calibri"/>
                <a:cs typeface="Calibri"/>
              </a:rPr>
              <a:t>gradient  </a:t>
            </a:r>
            <a:r>
              <a:rPr spc="-5" dirty="0">
                <a:latin typeface="Calibri"/>
                <a:cs typeface="Calibri"/>
              </a:rPr>
              <a:t>descent)</a:t>
            </a: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Calibri"/>
              <a:cs typeface="Calibri"/>
            </a:endParaRPr>
          </a:p>
          <a:p>
            <a:pPr marL="125095" marR="87630" indent="-29209">
              <a:lnSpc>
                <a:spcPct val="100000"/>
              </a:lnSpc>
            </a:pPr>
            <a:r>
              <a:rPr sz="20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On</a:t>
            </a:r>
            <a:r>
              <a:rPr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</a:t>
            </a:r>
            <a:r>
              <a:rPr sz="20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shot </a:t>
            </a:r>
            <a:r>
              <a:rPr sz="2000" b="1" i="1" spc="-5" dirty="0">
                <a:latin typeface="Calibri"/>
                <a:cs typeface="Calibri"/>
              </a:rPr>
              <a:t> </a:t>
            </a:r>
            <a:r>
              <a:rPr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0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800" dirty="0">
              <a:latin typeface="Calibri"/>
              <a:cs typeface="Calibri"/>
            </a:endParaRPr>
          </a:p>
          <a:p>
            <a:pPr marL="125095" marR="62230" indent="-55244">
              <a:lnSpc>
                <a:spcPct val="100000"/>
              </a:lnSpc>
            </a:pPr>
            <a:r>
              <a:rPr sz="2000" b="1" i="1" u="sng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Z</a:t>
            </a:r>
            <a:r>
              <a:rPr sz="20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er</a:t>
            </a:r>
            <a:r>
              <a:rPr sz="2000" b="1" i="1" u="sng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</a:t>
            </a:r>
            <a:r>
              <a:rPr sz="2000" b="1" i="1" u="sng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r>
              <a:rPr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shot </a:t>
            </a:r>
            <a:r>
              <a:rPr sz="2000" b="1" i="1" spc="-5" dirty="0">
                <a:latin typeface="Calibri"/>
                <a:cs typeface="Calibri"/>
              </a:rPr>
              <a:t> </a:t>
            </a:r>
            <a:r>
              <a:rPr sz="2000" b="1" i="1" u="sng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Learning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7685" y="4601887"/>
            <a:ext cx="4628353" cy="8841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“In-context” Learning </a:t>
            </a:r>
            <a:r>
              <a:rPr lang="en-US" altLang="zh-CN" dirty="0"/>
              <a:t>——Prompting</a:t>
            </a:r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1542249" y="3130471"/>
            <a:ext cx="4706076" cy="13552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42249" y="1369877"/>
            <a:ext cx="4032448" cy="17161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2237F723-0C10-47E3-AE31-97A7EFD37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1981200" cy="196130"/>
          </a:xfrm>
        </p:spPr>
        <p:txBody>
          <a:bodyPr/>
          <a:lstStyle/>
          <a:p>
            <a:fld id="{E362859B-9E35-4C91-9FF0-3D7CC72E7C7C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8" name="Picture 4" descr="Prompt-based Language Models：模版增强语言模型小结">
            <a:extLst>
              <a:ext uri="{FF2B5EF4-FFF2-40B4-BE49-F238E27FC236}">
                <a16:creationId xmlns:a16="http://schemas.microsoft.com/office/drawing/2014/main" id="{609A69C2-F5F2-48CA-9E6B-47DE82CE5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412776"/>
            <a:ext cx="2681698" cy="365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6A454AD-B9AC-4C37-87FF-13C5525B54B3}"/>
              </a:ext>
            </a:extLst>
          </p:cNvPr>
          <p:cNvSpPr/>
          <p:nvPr/>
        </p:nvSpPr>
        <p:spPr>
          <a:xfrm>
            <a:off x="611188" y="6164101"/>
            <a:ext cx="22061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/>
              <a:t>https://6b.eleuther.ai/</a:t>
            </a:r>
          </a:p>
        </p:txBody>
      </p:sp>
    </p:spTree>
    <p:extLst>
      <p:ext uri="{BB962C8B-B14F-4D97-AF65-F5344CB8AC3E}">
        <p14:creationId xmlns:p14="http://schemas.microsoft.com/office/powerpoint/2010/main" val="529803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7263" y="594454"/>
            <a:ext cx="8824559" cy="5458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51720" y="3202940"/>
            <a:ext cx="2806065" cy="31995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5" dirty="0">
                <a:latin typeface="Calibri"/>
                <a:cs typeface="Calibri"/>
              </a:rPr>
              <a:t>Average </a:t>
            </a:r>
            <a:r>
              <a:rPr sz="2000" spc="-5" dirty="0">
                <a:latin typeface="Calibri"/>
                <a:cs typeface="Calibri"/>
              </a:rPr>
              <a:t>of </a:t>
            </a:r>
            <a:r>
              <a:rPr sz="2000" b="1" spc="-5" dirty="0">
                <a:latin typeface="Calibri"/>
                <a:cs typeface="Calibri"/>
              </a:rPr>
              <a:t>42</a:t>
            </a:r>
            <a:r>
              <a:rPr sz="2000" b="1" spc="-45" dirty="0">
                <a:latin typeface="Calibri"/>
                <a:cs typeface="Calibri"/>
              </a:rPr>
              <a:t> </a:t>
            </a:r>
            <a:r>
              <a:rPr sz="2000" spc="-15" dirty="0">
                <a:latin typeface="Calibri"/>
                <a:cs typeface="Calibri"/>
              </a:rPr>
              <a:t>tasks</a:t>
            </a:r>
            <a:endParaRPr sz="2000" dirty="0">
              <a:latin typeface="Calibri"/>
              <a:cs typeface="Calibri"/>
            </a:endParaRPr>
          </a:p>
        </p:txBody>
      </p:sp>
      <p:sp>
        <p:nvSpPr>
          <p:cNvPr id="7" name="灯片编号占位符 3">
            <a:extLst>
              <a:ext uri="{FF2B5EF4-FFF2-40B4-BE49-F238E27FC236}">
                <a16:creationId xmlns:a16="http://schemas.microsoft.com/office/drawing/2014/main" id="{3611BE46-21F3-452E-8903-07AA84593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1981200" cy="196130"/>
          </a:xfrm>
        </p:spPr>
        <p:txBody>
          <a:bodyPr/>
          <a:lstStyle/>
          <a:p>
            <a:fld id="{E362859B-9E35-4C91-9FF0-3D7CC72E7C7C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0086445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193BD737-03DA-4E9A-8F38-885666F9C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Closed Book QA</a:t>
            </a:r>
            <a:endParaRPr lang="zh-CN" altLang="en-US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9DD5838D-6B04-45AB-86CB-1935EDDDAC99}"/>
              </a:ext>
            </a:extLst>
          </p:cNvPr>
          <p:cNvSpPr/>
          <p:nvPr/>
        </p:nvSpPr>
        <p:spPr>
          <a:xfrm>
            <a:off x="835755" y="1196752"/>
            <a:ext cx="7472490" cy="4809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DA2E772F-94DE-477F-826B-EA9567B1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53200" y="6597352"/>
            <a:ext cx="1981200" cy="196130"/>
          </a:xfrm>
        </p:spPr>
        <p:txBody>
          <a:bodyPr/>
          <a:lstStyle/>
          <a:p>
            <a:fld id="{E362859B-9E35-4C91-9FF0-3D7CC72E7C7C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404422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6739" y="2035612"/>
            <a:ext cx="8440404" cy="4523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761619"/>
            <a:ext cx="9048948" cy="803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17A9F3-DD26-4AD1-B378-1687C01F72FD}"/>
              </a:ext>
            </a:extLst>
          </p:cNvPr>
          <p:cNvSpPr txBox="1">
            <a:spLocks/>
          </p:cNvSpPr>
          <p:nvPr/>
        </p:nvSpPr>
        <p:spPr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ea typeface="宋体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62859B-9E35-4C91-9FF0-3D7CC72E7C7C}" type="slidenum">
              <a:rPr lang="zh-CN" altLang="en-US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21058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4765" y="1371600"/>
            <a:ext cx="8154509" cy="52079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017" y="300448"/>
            <a:ext cx="9030616" cy="8004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6DC78F-02A1-4426-9100-F4B17AA6E6CE}"/>
              </a:ext>
            </a:extLst>
          </p:cNvPr>
          <p:cNvSpPr txBox="1">
            <a:spLocks/>
          </p:cNvSpPr>
          <p:nvPr/>
        </p:nvSpPr>
        <p:spPr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ea typeface="宋体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62859B-9E35-4C91-9FF0-3D7CC72E7C7C}" type="slidenum">
              <a:rPr lang="zh-CN" altLang="en-US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4237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能力涌现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当模型参数、数据规模、计算开销增大到一定规模时，模型的特定能力（例如，举一反三、数学证明、跨域迁移的能力） 出现显著增强 </a:t>
            </a:r>
            <a:r>
              <a:rPr lang="en-US" altLang="zh-CN"/>
              <a:t>–</a:t>
            </a:r>
            <a:r>
              <a:rPr lang="zh-CN" altLang="en-US"/>
              <a:t> 涌现能力（</a:t>
            </a:r>
            <a:r>
              <a:rPr lang="en-US" altLang="zh-CN"/>
              <a:t>Emergent</a:t>
            </a:r>
            <a:r>
              <a:rPr lang="zh-CN" altLang="en-US"/>
              <a:t> </a:t>
            </a:r>
            <a:r>
              <a:rPr lang="en-US" altLang="zh-CN"/>
              <a:t>Ability</a:t>
            </a:r>
            <a:r>
              <a:rPr lang="zh-CN" altLang="en-US"/>
              <a:t>）</a:t>
            </a:r>
            <a:endParaRPr lang="zh-CN" altLang="en-US" dirty="0"/>
          </a:p>
        </p:txBody>
      </p:sp>
      <p:sp>
        <p:nvSpPr>
          <p:cNvPr id="8" name="灯片编号占位符 3">
            <a:extLst>
              <a:ext uri="{FF2B5EF4-FFF2-40B4-BE49-F238E27FC236}">
                <a16:creationId xmlns:a16="http://schemas.microsoft.com/office/drawing/2014/main" id="{85E6F0F5-E214-909F-831B-7C317762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2859B-9E35-4C91-9FF0-3D7CC72E7C7C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986CE5D-6317-5B1A-3618-0A403D3CEE18}"/>
              </a:ext>
            </a:extLst>
          </p:cNvPr>
          <p:cNvSpPr txBox="1"/>
          <p:nvPr/>
        </p:nvSpPr>
        <p:spPr>
          <a:xfrm>
            <a:off x="541151" y="6294512"/>
            <a:ext cx="81331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Avenir Book" charset="0"/>
                <a:ea typeface="Avenir Book" charset="0"/>
                <a:cs typeface="Avenir Book" charset="0"/>
              </a:rPr>
              <a:t>Scaling Laws for Neural Language Models.</a:t>
            </a:r>
            <a:r>
              <a:rPr lang="zh-CN" altLang="en-US" sz="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900" dirty="0">
                <a:latin typeface="Avenir Book" charset="0"/>
                <a:ea typeface="Avenir Book" charset="0"/>
                <a:cs typeface="Avenir Book" charset="0"/>
              </a:rPr>
              <a:t>Kaplan</a:t>
            </a:r>
            <a:r>
              <a:rPr lang="zh-CN" altLang="en-US" sz="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900" dirty="0">
                <a:latin typeface="Avenir Book" charset="0"/>
                <a:ea typeface="Avenir Book" charset="0"/>
                <a:cs typeface="Avenir Book" charset="0"/>
              </a:rPr>
              <a:t>et</a:t>
            </a:r>
            <a:r>
              <a:rPr lang="zh-CN" altLang="en-US" sz="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900" dirty="0">
                <a:latin typeface="Avenir Book" charset="0"/>
                <a:ea typeface="Avenir Book" charset="0"/>
                <a:cs typeface="Avenir Book" charset="0"/>
              </a:rPr>
              <a:t>al.</a:t>
            </a:r>
            <a:r>
              <a:rPr lang="zh-CN" altLang="en-US" sz="900" dirty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altLang="zh-CN" sz="900" dirty="0">
              <a:latin typeface="Avenir Book" charset="0"/>
              <a:ea typeface="Avenir Book" charset="0"/>
              <a:cs typeface="Avenir Book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759D190-138B-D4B7-E44B-D8CD354FD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473" y="2348880"/>
            <a:ext cx="5073827" cy="344590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D97BD1-022E-C5EC-67DB-87D05F73C6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0"/>
            <a:ext cx="3831473" cy="13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8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7FCEE-52EB-41D6-9711-3AC560DF7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5" dirty="0" err="1"/>
              <a:t>ChatGPT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E6B1AF-DBDA-4F69-80D1-71A361728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UBS</a:t>
            </a:r>
            <a:r>
              <a:rPr lang="zh-CN" altLang="en-US" dirty="0"/>
              <a:t>发布的研究报告显示，</a:t>
            </a:r>
            <a:r>
              <a:rPr lang="en-US" altLang="zh-CN" dirty="0" err="1"/>
              <a:t>ChatGPT</a:t>
            </a:r>
            <a:r>
              <a:rPr lang="zh-CN" altLang="en-US" dirty="0"/>
              <a:t>在</a:t>
            </a:r>
            <a:r>
              <a:rPr lang="en-US" altLang="zh-CN" dirty="0"/>
              <a:t>1</a:t>
            </a:r>
            <a:r>
              <a:rPr lang="zh-CN" altLang="en-US" dirty="0"/>
              <a:t>月份的月活跃用户数已达</a:t>
            </a:r>
            <a:r>
              <a:rPr lang="en-US" altLang="zh-CN" dirty="0"/>
              <a:t>1</a:t>
            </a:r>
            <a:r>
              <a:rPr lang="zh-CN" altLang="en-US" dirty="0"/>
              <a:t>亿，成为史上用户数增长最快的消费者应用</a:t>
            </a:r>
          </a:p>
          <a:p>
            <a:pPr lvl="1"/>
            <a:r>
              <a:rPr lang="zh-CN" altLang="en-US" dirty="0"/>
              <a:t>相比之下，</a:t>
            </a:r>
            <a:r>
              <a:rPr lang="en-US" altLang="zh-CN" dirty="0" err="1"/>
              <a:t>TikTok</a:t>
            </a:r>
            <a:r>
              <a:rPr lang="zh-CN" altLang="en-US" dirty="0"/>
              <a:t>花了九个月的时间月活跃用户数才破亿，而</a:t>
            </a:r>
            <a:r>
              <a:rPr lang="en-US" altLang="zh-CN" dirty="0"/>
              <a:t>Instagram</a:t>
            </a:r>
            <a:r>
              <a:rPr lang="zh-CN" altLang="en-US" dirty="0"/>
              <a:t>则花费了两年半的时间</a:t>
            </a:r>
            <a:endParaRPr lang="en-US" altLang="zh-CN" dirty="0"/>
          </a:p>
          <a:p>
            <a:pPr lvl="1"/>
            <a:r>
              <a:rPr lang="zh-CN" altLang="en-US" dirty="0"/>
              <a:t>根据</a:t>
            </a:r>
            <a:r>
              <a:rPr lang="en-US" altLang="zh-CN" dirty="0"/>
              <a:t>Similar Web</a:t>
            </a:r>
            <a:r>
              <a:rPr lang="zh-CN" altLang="en-US" dirty="0"/>
              <a:t>的数据，</a:t>
            </a:r>
            <a:r>
              <a:rPr lang="en-US" altLang="zh-CN" dirty="0"/>
              <a:t>1</a:t>
            </a:r>
            <a:r>
              <a:rPr lang="zh-CN" altLang="en-US" dirty="0"/>
              <a:t>月份平均每天有超过</a:t>
            </a:r>
            <a:r>
              <a:rPr lang="en-US" altLang="zh-CN" dirty="0"/>
              <a:t>1300</a:t>
            </a:r>
            <a:r>
              <a:rPr lang="zh-CN" altLang="en-US" dirty="0"/>
              <a:t>万名独立访问者使用</a:t>
            </a:r>
            <a:r>
              <a:rPr lang="en-US" altLang="zh-CN" dirty="0" err="1"/>
              <a:t>ChatGPT</a:t>
            </a:r>
            <a:r>
              <a:rPr lang="zh-CN" altLang="en-US" dirty="0"/>
              <a:t>，是去年</a:t>
            </a:r>
            <a:r>
              <a:rPr lang="en-US" altLang="zh-CN" dirty="0"/>
              <a:t>12</a:t>
            </a:r>
            <a:r>
              <a:rPr lang="zh-CN" altLang="en-US" dirty="0"/>
              <a:t>月份的两倍多</a:t>
            </a:r>
          </a:p>
          <a:p>
            <a:pPr lvl="1"/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C89DD5-8882-48D6-97E0-9AE366939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41EFF3-72FF-489E-86DE-25E8C8574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object 14">
            <a:extLst>
              <a:ext uri="{FF2B5EF4-FFF2-40B4-BE49-F238E27FC236}">
                <a16:creationId xmlns:a16="http://schemas.microsoft.com/office/drawing/2014/main" id="{B38E4E36-49E3-4B0B-A1A3-BC971AD4E0D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704" y="2996952"/>
            <a:ext cx="4788258" cy="321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590815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654D4C14-5D86-4F8B-8D36-D62B7E170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超大语言模型</a:t>
            </a: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FE3A89E4-67DD-4F01-839B-D8F3B11F10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6"/>
          <a:stretch/>
        </p:blipFill>
        <p:spPr>
          <a:xfrm>
            <a:off x="566738" y="1664591"/>
            <a:ext cx="8001000" cy="4054280"/>
          </a:xfr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2A0DDFE-BCFA-4671-84B7-8D8FBEC5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77EFC80-390D-4F74-B170-979890B5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zh-CN" smtClean="0"/>
              <a:pPr/>
              <a:t>30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575EB19-52AF-4E2E-9EA8-3BD6F2B80AD8}"/>
              </a:ext>
            </a:extLst>
          </p:cNvPr>
          <p:cNvSpPr txBox="1"/>
          <p:nvPr/>
        </p:nvSpPr>
        <p:spPr>
          <a:xfrm>
            <a:off x="611188" y="5949280"/>
            <a:ext cx="8280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Avenir Book" charset="0"/>
                <a:ea typeface="Avenir Book" charset="0"/>
                <a:cs typeface="Avenir Book" charset="0"/>
              </a:rPr>
              <a:t>Pre-trained Models: Past, Present and Future.</a:t>
            </a:r>
            <a:r>
              <a:rPr lang="zh-CN" alt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1200" dirty="0">
                <a:latin typeface="Avenir Book" charset="0"/>
                <a:ea typeface="Avenir Book" charset="0"/>
                <a:cs typeface="Avenir Book" charset="0"/>
              </a:rPr>
              <a:t>Han</a:t>
            </a:r>
            <a:r>
              <a:rPr lang="zh-CN" alt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1200" dirty="0">
                <a:latin typeface="Avenir Book" charset="0"/>
                <a:ea typeface="Avenir Book" charset="0"/>
                <a:cs typeface="Avenir Book" charset="0"/>
              </a:rPr>
              <a:t>et</a:t>
            </a:r>
            <a:r>
              <a:rPr lang="zh-CN" alt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r>
              <a:rPr lang="en-US" altLang="zh-CN" sz="1200" dirty="0">
                <a:latin typeface="Avenir Book" charset="0"/>
                <a:ea typeface="Avenir Book" charset="0"/>
                <a:cs typeface="Avenir Book" charset="0"/>
              </a:rPr>
              <a:t>al.</a:t>
            </a:r>
            <a:r>
              <a:rPr lang="zh-CN" altLang="en-US" sz="1200" dirty="0">
                <a:latin typeface="Avenir Book" charset="0"/>
                <a:ea typeface="Avenir Book" charset="0"/>
                <a:cs typeface="Avenir Book" charset="0"/>
              </a:rPr>
              <a:t>                                                              </a:t>
            </a:r>
            <a:r>
              <a:rPr lang="en" altLang="zh-CN" sz="1200" dirty="0">
                <a:latin typeface="Avenir Book" charset="0"/>
                <a:ea typeface="Avenir Book" charset="0"/>
                <a:cs typeface="Avenir Book" charset="0"/>
              </a:rPr>
              <a:t>https://</a:t>
            </a:r>
            <a:r>
              <a:rPr lang="en" altLang="zh-CN" sz="1200" dirty="0" err="1">
                <a:latin typeface="Avenir Book" charset="0"/>
                <a:ea typeface="Avenir Book" charset="0"/>
                <a:cs typeface="Avenir Book" charset="0"/>
              </a:rPr>
              <a:t>lifearchitect.ai</a:t>
            </a:r>
            <a:r>
              <a:rPr lang="en" altLang="zh-CN" sz="1200" dirty="0">
                <a:latin typeface="Avenir Book" charset="0"/>
                <a:ea typeface="Avenir Book" charset="0"/>
                <a:cs typeface="Avenir Book" charset="0"/>
              </a:rPr>
              <a:t>/models/</a:t>
            </a:r>
            <a:r>
              <a:rPr lang="zh-CN" altLang="en-US" sz="1200" dirty="0">
                <a:latin typeface="Avenir Book" charset="0"/>
                <a:ea typeface="Avenir Book" charset="0"/>
                <a:cs typeface="Avenir Book" charset="0"/>
              </a:rPr>
              <a:t> </a:t>
            </a:r>
            <a:endParaRPr lang="en-US" altLang="zh-CN" sz="1200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710272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73B2D-A30E-A3E3-E169-5BD9CFF6C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GPT4</a:t>
            </a:r>
            <a:r>
              <a:rPr lang="zh-CN" altLang="en-US"/>
              <a:t>的传说</a:t>
            </a:r>
            <a:endParaRPr lang="zh-CN" altLang="en-US" dirty="0"/>
          </a:p>
        </p:txBody>
      </p:sp>
      <p:pic>
        <p:nvPicPr>
          <p:cNvPr id="8" name="内容占位符 7" descr="图片包含 图表&#10;&#10;描述已自动生成">
            <a:extLst>
              <a:ext uri="{FF2B5EF4-FFF2-40B4-BE49-F238E27FC236}">
                <a16:creationId xmlns:a16="http://schemas.microsoft.com/office/drawing/2014/main" id="{B5F2FC85-DD96-1433-AE49-1830EBEC8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30" y="930275"/>
            <a:ext cx="7562015" cy="552291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CC8163-9DBA-8F40-4FBD-7849BDFD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2859B-9E35-4C91-9FF0-3D7CC72E7C7C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9594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4647" y="549564"/>
            <a:ext cx="8752946" cy="5683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灯片编号占位符 3">
            <a:extLst>
              <a:ext uri="{FF2B5EF4-FFF2-40B4-BE49-F238E27FC236}">
                <a16:creationId xmlns:a16="http://schemas.microsoft.com/office/drawing/2014/main" id="{72BEBF2E-14F4-4237-B187-D52DB4A1F79F}"/>
              </a:ext>
            </a:extLst>
          </p:cNvPr>
          <p:cNvSpPr txBox="1">
            <a:spLocks/>
          </p:cNvSpPr>
          <p:nvPr/>
        </p:nvSpPr>
        <p:spPr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ea typeface="宋体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62859B-9E35-4C91-9FF0-3D7CC72E7C7C}" type="slidenum">
              <a:rPr lang="zh-CN" altLang="en-US"/>
              <a:pPr/>
              <a:t>32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A22981-D6EF-4032-9844-E2649E66B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2636912"/>
            <a:ext cx="2151193" cy="13466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72197E2-EB0E-466C-A506-76E75463C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4476" y="1124744"/>
            <a:ext cx="2146949" cy="12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431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0056" y="3148296"/>
            <a:ext cx="8707867" cy="2863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43608" y="1124744"/>
            <a:ext cx="7299939" cy="1876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B80EBFD-6554-4FE6-81C6-09CF7570A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Turing Advice Challenge</a:t>
            </a:r>
            <a:endParaRPr lang="zh-CN" altLang="en-US" dirty="0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2A233CFF-DC5D-45FD-A91C-46C66427E7CD}"/>
              </a:ext>
            </a:extLst>
          </p:cNvPr>
          <p:cNvSpPr txBox="1">
            <a:spLocks/>
          </p:cNvSpPr>
          <p:nvPr/>
        </p:nvSpPr>
        <p:spPr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ea typeface="宋体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62859B-9E35-4C91-9FF0-3D7CC72E7C7C}" type="slidenum">
              <a:rPr lang="zh-CN" altLang="en-US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2377538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0420" y="1150464"/>
            <a:ext cx="7598481" cy="51054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Advice Challenge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CDE130-E7CF-4B6F-8E38-A68502DEF70F}"/>
              </a:ext>
            </a:extLst>
          </p:cNvPr>
          <p:cNvSpPr txBox="1">
            <a:spLocks/>
          </p:cNvSpPr>
          <p:nvPr/>
        </p:nvSpPr>
        <p:spPr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ea typeface="宋体" pitchFamily="2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362859B-9E35-4C91-9FF0-3D7CC72E7C7C}" type="slidenum">
              <a:rPr lang="zh-CN" altLang="en-US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5674083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EA229-2D26-47F4-ACB8-E29B770C2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 BIG-bench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4D73E5-272B-4882-B5F6-38710724D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There are 201 tasks in total.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88C4B51-BA46-4E3A-ACAA-2AF723906B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1DA5EC-1EBB-42DF-9599-03591532A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F9878D-83C1-4EAF-AD69-AFE0A5C4A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75" y="2000184"/>
            <a:ext cx="3746177" cy="12806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B065B2-B4FB-442D-A667-B94677B64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801" y="1865891"/>
            <a:ext cx="1112946" cy="120866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DBB6D9-0735-4CC4-BBCD-25840728355B}"/>
              </a:ext>
            </a:extLst>
          </p:cNvPr>
          <p:cNvSpPr txBox="1"/>
          <p:nvPr/>
        </p:nvSpPr>
        <p:spPr bwMode="auto">
          <a:xfrm>
            <a:off x="565498" y="6196408"/>
            <a:ext cx="7534894" cy="24622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1000" dirty="0"/>
              <a:t>https://github.com/google/BIG-bench/blob/main/bigbench/benchmark_tasks/README.md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0E2201B-4FF1-4900-B892-5FE87728B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02" y="3280854"/>
            <a:ext cx="5002169" cy="698545"/>
          </a:xfrm>
          <a:prstGeom prst="rect">
            <a:avLst/>
          </a:prstGeom>
        </p:spPr>
      </p:pic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11D0CFE2-A4EB-4343-A2E6-AE8242FCB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416721" y="1691998"/>
            <a:ext cx="3488813" cy="1925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0C2A9D8-C1D6-470B-8F97-0BB05CCDE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03" y="4042288"/>
            <a:ext cx="4617462" cy="140977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64AE0BA-5AA4-4017-BA1B-B775743C72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7564" y="4033275"/>
            <a:ext cx="4140464" cy="141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18754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GPT-3</a:t>
            </a:r>
            <a:r>
              <a:rPr lang="zh-CN" altLang="en-US"/>
              <a:t>的局限性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GPT-3</a:t>
            </a:r>
            <a:r>
              <a:rPr lang="zh-CN" altLang="en-US" dirty="0"/>
              <a:t>通过情景学习取得了卓越的泛化能力，但是其在阅读理解、自然语言推理等任务上的表现还不如</a:t>
            </a:r>
            <a:r>
              <a:rPr lang="en-US" altLang="zh-CN" dirty="0"/>
              <a:t>T5</a:t>
            </a:r>
            <a:r>
              <a:rPr lang="zh-CN" altLang="en-US" dirty="0"/>
              <a:t>等规模更小的模型，复杂推理能力较弱。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GPT-3</a:t>
            </a:r>
            <a:r>
              <a:rPr lang="zh-CN" altLang="en-US" dirty="0"/>
              <a:t>对于复杂、个性化任务指令（例如，”请帮我找出这段代码中的错误“）的理解准确度较低。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" dirty="0"/>
              <a:t>由于</a:t>
            </a:r>
            <a:r>
              <a:rPr lang="zh-CN" altLang="en-US" dirty="0"/>
              <a:t>训练语料中包含部分存在偏见的文本，</a:t>
            </a:r>
            <a:r>
              <a:rPr lang="en" altLang="zh-CN" dirty="0"/>
              <a:t>GPT-3</a:t>
            </a:r>
            <a:r>
              <a:rPr lang="zh-CN" altLang="en-US" dirty="0"/>
              <a:t>生成的文章可能存在性别、种族、宗教偏见。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1765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Codex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GPT-3</a:t>
            </a:r>
            <a:r>
              <a:rPr lang="zh-CN" altLang="en-US"/>
              <a:t>的基础上，使用从</a:t>
            </a:r>
            <a:r>
              <a:rPr lang="en-US" altLang="zh-CN"/>
              <a:t>Github</a:t>
            </a:r>
            <a:r>
              <a:rPr lang="zh-CN" altLang="en-US"/>
              <a:t>收集的</a:t>
            </a:r>
            <a:r>
              <a:rPr lang="en-US" altLang="zh-CN"/>
              <a:t>159G</a:t>
            </a:r>
            <a:r>
              <a:rPr lang="zh-CN" altLang="en-US"/>
              <a:t>代码对其进行微调</a:t>
            </a:r>
            <a:endParaRPr lang="en-US" altLang="zh-CN"/>
          </a:p>
          <a:p>
            <a:r>
              <a:rPr lang="zh-CN" altLang="en-US"/>
              <a:t>模型根据输入提示（函数名、函数功能描述），自动补全相应代码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16FCB6-5355-2734-3D9C-3F0EC49E3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2859B-9E35-4C91-9FF0-3D7CC72E7C7C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801BCD-42CC-F81C-91EF-BBC56F14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146" y="2549015"/>
            <a:ext cx="5431892" cy="28687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38E3B5-DF9F-4563-B55A-B03D60EB4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63" y="2595813"/>
            <a:ext cx="2707940" cy="12091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9C02E49-8A7A-4FE0-916B-0C2B018F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67" y="3992896"/>
            <a:ext cx="3026130" cy="143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468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BA5E95-75D3-4157-A454-ABE0402B1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zh-CN" altLang="en-US" dirty="0"/>
              <a:t>（</a:t>
            </a:r>
            <a:r>
              <a:rPr lang="en-US" altLang="zh-CN" dirty="0"/>
              <a:t>GPT-3.5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0AC395-3DEE-423B-82AF-6D36DA1D1C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38" y="1455886"/>
            <a:ext cx="8001000" cy="447169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95EDB4-34D1-4AFB-AA50-03031F674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2859B-9E35-4C91-9FF0-3D7CC72E7C7C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1489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36E738-A073-4922-9395-458131DA5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ChatGPT</a:t>
            </a:r>
            <a:r>
              <a:rPr lang="en-US" altLang="zh-CN" dirty="0"/>
              <a:t> </a:t>
            </a:r>
            <a:r>
              <a:rPr lang="zh-CN" altLang="en-US" dirty="0"/>
              <a:t>修正代码错误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E7BC08B-2217-4565-97C3-D6A96DFED2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532" y="2204512"/>
            <a:ext cx="4036982" cy="244897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E5BDB6-DC6B-40E1-8912-2D5F9CA11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2859B-9E35-4C91-9FF0-3D7CC72E7C7C}" type="slidenum">
              <a:rPr lang="zh-CN" altLang="en-US" smtClean="0"/>
              <a:pPr/>
              <a:t>39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414647-9F21-4412-A4FF-4A910EF9F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473"/>
          <a:stretch/>
        </p:blipFill>
        <p:spPr>
          <a:xfrm>
            <a:off x="445487" y="1881563"/>
            <a:ext cx="4147602" cy="30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8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8DDDDE-FABB-41E0-8EED-5A359D685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25" dirty="0" err="1"/>
              <a:t>ChatGPT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2FCD2-2EB9-4677-AB12-1F81AC83AF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C4AC79D-9286-41D7-9A8F-FEFFE2F75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object 11">
            <a:extLst>
              <a:ext uri="{FF2B5EF4-FFF2-40B4-BE49-F238E27FC236}">
                <a16:creationId xmlns:a16="http://schemas.microsoft.com/office/drawing/2014/main" id="{ED4BBF5D-F213-4ECF-BE31-01F082AC891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6738" y="928317"/>
            <a:ext cx="3866001" cy="276386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7C1DBA2-6EC4-4B5D-A235-8B62D1B92C3E}"/>
              </a:ext>
            </a:extLst>
          </p:cNvPr>
          <p:cNvSpPr/>
          <p:nvPr/>
        </p:nvSpPr>
        <p:spPr>
          <a:xfrm>
            <a:off x="611188" y="3692181"/>
            <a:ext cx="36891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1600" b="1" spc="-5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用鲁迅口吻写一篇评价新冠疫情的散文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75DA23E-4E48-4A52-9103-44938356190A}"/>
              </a:ext>
            </a:extLst>
          </p:cNvPr>
          <p:cNvGrpSpPr/>
          <p:nvPr/>
        </p:nvGrpSpPr>
        <p:grpSpPr>
          <a:xfrm>
            <a:off x="4549382" y="1132206"/>
            <a:ext cx="3952815" cy="2009165"/>
            <a:chOff x="4613050" y="971975"/>
            <a:chExt cx="3952815" cy="2009165"/>
          </a:xfrm>
        </p:grpSpPr>
        <p:pic>
          <p:nvPicPr>
            <p:cNvPr id="9" name="object 21">
              <a:extLst>
                <a:ext uri="{FF2B5EF4-FFF2-40B4-BE49-F238E27FC236}">
                  <a16:creationId xmlns:a16="http://schemas.microsoft.com/office/drawing/2014/main" id="{5B91E144-C0BC-40C1-8A9A-CCAB98F49B07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13050" y="971975"/>
              <a:ext cx="3952815" cy="1656184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89387BB4-E2B3-4038-9ED4-D2727D79FE6A}"/>
                </a:ext>
              </a:extLst>
            </p:cNvPr>
            <p:cNvSpPr/>
            <p:nvPr/>
          </p:nvSpPr>
          <p:spPr>
            <a:xfrm>
              <a:off x="4669983" y="2642586"/>
              <a:ext cx="389529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spc="-5" dirty="0">
                  <a:latin typeface="微软雅黑"/>
                </a:rPr>
                <a:t>用藏文、俄罗斯语、韩语和日文说一句话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3CD2807-93F2-4ED0-9A0F-3D98160619CE}"/>
              </a:ext>
            </a:extLst>
          </p:cNvPr>
          <p:cNvGrpSpPr/>
          <p:nvPr/>
        </p:nvGrpSpPr>
        <p:grpSpPr>
          <a:xfrm>
            <a:off x="762524" y="4054195"/>
            <a:ext cx="3474427" cy="2737695"/>
            <a:chOff x="762524" y="3918674"/>
            <a:chExt cx="3474427" cy="2737695"/>
          </a:xfrm>
        </p:grpSpPr>
        <p:pic>
          <p:nvPicPr>
            <p:cNvPr id="12" name="object 25">
              <a:extLst>
                <a:ext uri="{FF2B5EF4-FFF2-40B4-BE49-F238E27FC236}">
                  <a16:creationId xmlns:a16="http://schemas.microsoft.com/office/drawing/2014/main" id="{8684295B-6168-49DB-88EC-08A52FD6D815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524" y="3918674"/>
              <a:ext cx="3474427" cy="2432934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3C8911A-CDBF-4D24-BD3B-53D575B156D7}"/>
                </a:ext>
              </a:extLst>
            </p:cNvPr>
            <p:cNvSpPr/>
            <p:nvPr/>
          </p:nvSpPr>
          <p:spPr>
            <a:xfrm>
              <a:off x="1259632" y="6317815"/>
              <a:ext cx="221342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</a:t>
              </a:r>
              <a:r>
                <a:rPr lang="en-US" altLang="zh-CN" sz="16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C++</a:t>
              </a:r>
              <a:r>
                <a:rPr lang="zh-CN" altLang="en-US" sz="16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写一段爬虫代码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F057967-DFAF-48C6-ACC4-221F513F7264}"/>
              </a:ext>
            </a:extLst>
          </p:cNvPr>
          <p:cNvGrpSpPr/>
          <p:nvPr/>
        </p:nvGrpSpPr>
        <p:grpSpPr>
          <a:xfrm>
            <a:off x="4797447" y="3373559"/>
            <a:ext cx="3317121" cy="3182794"/>
            <a:chOff x="4844198" y="3039225"/>
            <a:chExt cx="3317121" cy="3182794"/>
          </a:xfrm>
        </p:grpSpPr>
        <p:pic>
          <p:nvPicPr>
            <p:cNvPr id="11" name="object 13">
              <a:extLst>
                <a:ext uri="{FF2B5EF4-FFF2-40B4-BE49-F238E27FC236}">
                  <a16:creationId xmlns:a16="http://schemas.microsoft.com/office/drawing/2014/main" id="{EF5ACBF1-B4DD-4DEC-BB08-559F743B6DD3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44198" y="3039225"/>
              <a:ext cx="3317121" cy="2829813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28F22CB-1E8D-4883-9578-3893B49CF9BE}"/>
                </a:ext>
              </a:extLst>
            </p:cNvPr>
            <p:cNvSpPr/>
            <p:nvPr/>
          </p:nvSpPr>
          <p:spPr>
            <a:xfrm>
              <a:off x="4881641" y="5883465"/>
              <a:ext cx="32422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</a:t>
              </a:r>
              <a:r>
                <a:rPr lang="en-US" altLang="zh-CN" sz="16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Python</a:t>
              </a:r>
              <a:r>
                <a:rPr lang="zh-CN" altLang="en-US" sz="16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写一段</a:t>
              </a:r>
              <a:r>
                <a:rPr lang="en-US" altLang="zh-CN" sz="16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CCI</a:t>
              </a:r>
              <a:r>
                <a:rPr lang="zh-CN" altLang="en-US" sz="1600" b="1" spc="-5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量化投资策略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2715948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ChatGPT</a:t>
            </a:r>
            <a:r>
              <a:rPr lang="zh-CN" altLang="en-US"/>
              <a:t>与人类价值体系对齐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经过与人类价值观对齐，</a:t>
            </a:r>
            <a:r>
              <a:rPr lang="en-US" altLang="zh-CN" dirty="0" err="1"/>
              <a:t>ChatGPT</a:t>
            </a:r>
            <a:r>
              <a:rPr lang="zh-CN" altLang="en-US" dirty="0"/>
              <a:t>能够拒绝回答不道德的问题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" panose="02020603050405020304" pitchFamily="18" charset="0"/>
              </a:rPr>
              <a:t>遇到无法回答的问题，</a:t>
            </a:r>
            <a:r>
              <a:rPr lang="en-US" altLang="zh-CN" dirty="0" err="1">
                <a:latin typeface="Microsoft YaHei" panose="020B0503020204020204" pitchFamily="34" charset="-122"/>
                <a:ea typeface="Microsoft YaHei" panose="020B0503020204020204" pitchFamily="34" charset="-122"/>
                <a:cs typeface="Times" panose="02020603050405020304" pitchFamily="18" charset="0"/>
              </a:rPr>
              <a:t>ChatGPT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  <a:cs typeface="Times" panose="02020603050405020304" pitchFamily="18" charset="0"/>
              </a:rPr>
              <a:t>能够回答“不知道”</a:t>
            </a:r>
          </a:p>
          <a:p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7C900E5-FFE3-C52D-3208-AFFCC678183E}"/>
              </a:ext>
            </a:extLst>
          </p:cNvPr>
          <p:cNvSpPr txBox="1">
            <a:spLocks/>
          </p:cNvSpPr>
          <p:nvPr/>
        </p:nvSpPr>
        <p:spPr>
          <a:xfrm>
            <a:off x="445487" y="3452420"/>
            <a:ext cx="8177100" cy="537840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endParaRPr lang="zh-CN" altLang="en-US" sz="1800" dirty="0">
              <a:latin typeface="Microsoft YaHei" panose="020B0503020204020204" pitchFamily="34" charset="-122"/>
              <a:ea typeface="Microsoft YaHei" panose="020B0503020204020204" pitchFamily="34" charset="-122"/>
              <a:cs typeface="Times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397C15-637A-1103-D825-988F10813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80" y="3621285"/>
            <a:ext cx="4992219" cy="27107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87617F-0683-4DA5-60F0-BAECEDA6A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555360"/>
            <a:ext cx="4920211" cy="144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659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 tasks and applications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080E8795-A708-4C20-B938-E6F00B663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38" y="1601742"/>
            <a:ext cx="8001000" cy="41799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3E1D43B-0EB7-4223-9C9A-7C4C37E1B655}"/>
              </a:ext>
            </a:extLst>
          </p:cNvPr>
          <p:cNvSpPr/>
          <p:nvPr/>
        </p:nvSpPr>
        <p:spPr>
          <a:xfrm>
            <a:off x="580509" y="6237312"/>
            <a:ext cx="64087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https://www.innerdoc.com/periodic-table-demo/</a:t>
            </a:r>
          </a:p>
        </p:txBody>
      </p:sp>
    </p:spTree>
    <p:extLst>
      <p:ext uri="{BB962C8B-B14F-4D97-AF65-F5344CB8AC3E}">
        <p14:creationId xmlns:p14="http://schemas.microsoft.com/office/powerpoint/2010/main" val="3308118134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 Conferences &amp; Journals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552" y="6497310"/>
            <a:ext cx="25364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aclweb.org</a:t>
            </a:r>
            <a:r>
              <a:rPr lang="en-US" altLang="zh-CN" sz="1200" dirty="0"/>
              <a:t>/anthology/</a:t>
            </a:r>
            <a:endParaRPr lang="zh-CN" alt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0" r="32555" b="3941"/>
          <a:stretch/>
        </p:blipFill>
        <p:spPr bwMode="auto">
          <a:xfrm>
            <a:off x="971600" y="911736"/>
            <a:ext cx="7488832" cy="5585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/>
          <p:nvPr/>
        </p:nvSpPr>
        <p:spPr bwMode="auto">
          <a:xfrm>
            <a:off x="4091277" y="2360962"/>
            <a:ext cx="594067" cy="2160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4091277" y="1360860"/>
            <a:ext cx="594067" cy="2160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091277" y="2588572"/>
            <a:ext cx="594067" cy="2160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091277" y="1988840"/>
            <a:ext cx="594067" cy="2160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091277" y="2996952"/>
            <a:ext cx="594067" cy="2160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091277" y="4293096"/>
            <a:ext cx="594067" cy="216024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5636584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5F8B1CF9-FA5F-45ED-AF23-999CF87637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38" y="1006552"/>
            <a:ext cx="8001000" cy="537035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078FE074-79AB-443C-991E-00A807D58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 Conferences &amp; Journals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E0E3D5-E496-4FB2-AD79-E222B5A5B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8AF400-49C8-46AC-90E0-F43448AAA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BBE227-30DA-497A-BF05-4A43C0C7723A}"/>
              </a:ext>
            </a:extLst>
          </p:cNvPr>
          <p:cNvSpPr/>
          <p:nvPr/>
        </p:nvSpPr>
        <p:spPr bwMode="auto">
          <a:xfrm>
            <a:off x="971600" y="1916832"/>
            <a:ext cx="594067" cy="216024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5623099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3575EF-A61D-4B29-8560-1C703BDEEA2C}"/>
              </a:ext>
            </a:extLst>
          </p:cNvPr>
          <p:cNvGrpSpPr/>
          <p:nvPr/>
        </p:nvGrpSpPr>
        <p:grpSpPr>
          <a:xfrm>
            <a:off x="1043608" y="1506104"/>
            <a:ext cx="6343588" cy="4653987"/>
            <a:chOff x="964716" y="1435009"/>
            <a:chExt cx="6838723" cy="501724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9E56107A-EE1C-47F5-9D46-FB499CAFD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716" y="1435009"/>
              <a:ext cx="6838723" cy="2681682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6AC6162-3C89-49AC-9A32-1DE98DD63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0476" y="4103830"/>
              <a:ext cx="6787201" cy="2348423"/>
            </a:xfrm>
            <a:prstGeom prst="rect">
              <a:avLst/>
            </a:prstGeom>
          </p:spPr>
        </p:pic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重要的国际会议与期刊（</a:t>
            </a:r>
            <a:r>
              <a:rPr lang="en-US" altLang="zh-CN" dirty="0"/>
              <a:t>2022</a:t>
            </a:r>
            <a:r>
              <a:rPr lang="zh-CN" altLang="en-US" dirty="0"/>
              <a:t>）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Top Conferences &amp; Journals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552" y="6304107"/>
            <a:ext cx="4896544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/>
              <a:t>https://</a:t>
            </a:r>
            <a:r>
              <a:rPr lang="en-US" altLang="zh-CN" sz="1050" dirty="0" err="1"/>
              <a:t>scholar.google.com</a:t>
            </a:r>
            <a:r>
              <a:rPr lang="en-US" altLang="zh-CN" sz="1050" dirty="0"/>
              <a:t>/</a:t>
            </a:r>
            <a:r>
              <a:rPr lang="en-US" altLang="zh-CN" sz="1050" dirty="0" err="1"/>
              <a:t>citations?view_op</a:t>
            </a:r>
            <a:r>
              <a:rPr lang="en-US" altLang="zh-CN" sz="1050" dirty="0"/>
              <a:t>=</a:t>
            </a:r>
            <a:r>
              <a:rPr lang="en-US" altLang="zh-CN" sz="1050" dirty="0" err="1"/>
              <a:t>top_venues&amp;hl</a:t>
            </a:r>
            <a:r>
              <a:rPr lang="en-US" altLang="zh-CN" sz="1050" dirty="0"/>
              <a:t>=</a:t>
            </a:r>
            <a:r>
              <a:rPr lang="en-US" altLang="zh-CN" sz="1050" dirty="0" err="1"/>
              <a:t>en</a:t>
            </a:r>
            <a:endParaRPr lang="zh-CN" altLang="en-US" sz="1050" dirty="0"/>
          </a:p>
        </p:txBody>
      </p:sp>
      <p:sp>
        <p:nvSpPr>
          <p:cNvPr id="17" name="矩形 16"/>
          <p:cNvSpPr/>
          <p:nvPr/>
        </p:nvSpPr>
        <p:spPr bwMode="auto">
          <a:xfrm>
            <a:off x="4546097" y="2232728"/>
            <a:ext cx="432048" cy="21602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A8318B2-55EC-4134-8CCA-B1ED5038D421}"/>
              </a:ext>
            </a:extLst>
          </p:cNvPr>
          <p:cNvSpPr/>
          <p:nvPr/>
        </p:nvSpPr>
        <p:spPr bwMode="auto">
          <a:xfrm>
            <a:off x="4211960" y="2674075"/>
            <a:ext cx="504055" cy="21602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DDE866B-EA69-4B5A-81A8-4010BBCB469D}"/>
              </a:ext>
            </a:extLst>
          </p:cNvPr>
          <p:cNvSpPr/>
          <p:nvPr/>
        </p:nvSpPr>
        <p:spPr bwMode="auto">
          <a:xfrm>
            <a:off x="2267744" y="3125189"/>
            <a:ext cx="432048" cy="21602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E8AB8CC-A00F-43FE-842C-F4DC39D1860E}"/>
              </a:ext>
            </a:extLst>
          </p:cNvPr>
          <p:cNvSpPr/>
          <p:nvPr/>
        </p:nvSpPr>
        <p:spPr bwMode="auto">
          <a:xfrm>
            <a:off x="5141440" y="4689454"/>
            <a:ext cx="510680" cy="216024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9D1C8D4-859A-41E2-8DC8-CA76C7B619A2}"/>
              </a:ext>
            </a:extLst>
          </p:cNvPr>
          <p:cNvGrpSpPr/>
          <p:nvPr/>
        </p:nvGrpSpPr>
        <p:grpSpPr>
          <a:xfrm>
            <a:off x="3649291" y="1249741"/>
            <a:ext cx="5395317" cy="602121"/>
            <a:chOff x="3649291" y="1275798"/>
            <a:chExt cx="5395317" cy="602121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A111AE7C-B756-4F15-BFA4-CE3E35B72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9291" y="1275798"/>
              <a:ext cx="5395317" cy="29429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5AA4AC3B-F8EF-47D7-907B-FE47FA5608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9291" y="1582477"/>
              <a:ext cx="5395317" cy="295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7274874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70CFDA5-F4EB-4885-98BA-A4150D92B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457721"/>
            <a:ext cx="3877251" cy="297127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8094361-9173-4803-876E-EBF50964E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ACL (1999-2019)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2B7309-04ED-4F33-9221-C95E3687E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931026"/>
            <a:ext cx="4149278" cy="5522310"/>
          </a:xfrm>
        </p:spPr>
        <p:txBody>
          <a:bodyPr/>
          <a:lstStyle/>
          <a:p>
            <a:r>
              <a:rPr lang="en-US" altLang="zh-CN" dirty="0"/>
              <a:t>Major trends in NLP: a review of 20 years of ACL research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E66FF3-4614-48BF-B558-44A8201B1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CE85287-3330-4EED-874A-E0A1073C1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360F1D-1941-4774-B1E1-DC1E4A070E67}"/>
              </a:ext>
            </a:extLst>
          </p:cNvPr>
          <p:cNvSpPr/>
          <p:nvPr/>
        </p:nvSpPr>
        <p:spPr>
          <a:xfrm>
            <a:off x="371039" y="6200109"/>
            <a:ext cx="839239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https://towardsdatascience.com/major-trends-in-nlp-a-review-of-20-years-of-acl-research-56f5520d473</a:t>
            </a:r>
            <a:endParaRPr lang="zh-CN" altLang="en-US" sz="12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5CC0BA-DB95-41A3-9D0E-78BB92D19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36912"/>
            <a:ext cx="5040000" cy="297578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00E1EB-9221-4063-8E7F-624ADA9B82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0990"/>
          <a:stretch/>
        </p:blipFill>
        <p:spPr>
          <a:xfrm>
            <a:off x="3985115" y="3565940"/>
            <a:ext cx="5040000" cy="263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78428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61B57-64E8-40C1-8CE2-C0AC28D2C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ACL (2010-2020)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28D8822-D689-474D-AB24-72F064BD3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8" y="1196752"/>
            <a:ext cx="7708495" cy="4933437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29F3A4-A1FC-4D87-AB87-96F6457A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39225E-88F2-4FBE-B059-8CB5754A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751ACD7-621F-41F4-ACCC-4331AEBA904E}"/>
              </a:ext>
            </a:extLst>
          </p:cNvPr>
          <p:cNvSpPr/>
          <p:nvPr/>
        </p:nvSpPr>
        <p:spPr>
          <a:xfrm>
            <a:off x="544973" y="6530860"/>
            <a:ext cx="68407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https://public.flourish.studio/visualisation/2431551/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36324443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AD4C7C-1B91-45F4-AD72-A771A8C0A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ACL 2021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4CFF16-0703-43FF-B350-BD718AD98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7E6C91-1489-4C77-9A54-41EA50C5E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22E22A8C-A415-4D32-AAF3-89CCB23F2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8" y="1165490"/>
            <a:ext cx="8001000" cy="5052483"/>
          </a:xfrm>
        </p:spPr>
      </p:pic>
    </p:spTree>
    <p:extLst>
      <p:ext uri="{BB962C8B-B14F-4D97-AF65-F5344CB8AC3E}">
        <p14:creationId xmlns:p14="http://schemas.microsoft.com/office/powerpoint/2010/main" val="3080721729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BD3210-6FF0-4437-8946-F6C792BEF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ACL 2021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AEFE85D-E3C8-4EFC-BE2E-048DD45C77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41" y="930275"/>
            <a:ext cx="7952994" cy="5522913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ACC329-A7C5-4C1E-8A5C-26F64AF76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60DB0BF-6B8E-4ADB-BD19-08C29177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223552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CDD50A-8FA4-42A6-AEF0-0832F86B9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ACL 2021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20B1C82-46C4-4C6B-B1C9-2E04920E48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77" y="930275"/>
            <a:ext cx="7776722" cy="5522913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2B0E3C-8F18-4EAB-8D64-F4BB87590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19FA961-A8B8-4341-B7CA-94C1CEF3D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516270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354C54-38A7-47C1-99E8-8D78DDC98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0" dirty="0"/>
              <a:t>The history of languages</a:t>
            </a:r>
            <a:endParaRPr lang="zh-CN" altLang="en-US" sz="32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AC8C389-5A9E-4E5B-9414-C27A6A92A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9C0E82-00CA-405E-81CD-CD1572916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6291968-C803-4279-85E4-E26A5214C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014" y="1678158"/>
            <a:ext cx="3324404" cy="31279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85C936F-5074-44F6-A8F3-228864069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808" y="1678158"/>
            <a:ext cx="2857500" cy="33147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5841AC8-8553-4A9B-A636-DA6EA8A9D5B6}"/>
              </a:ext>
            </a:extLst>
          </p:cNvPr>
          <p:cNvSpPr/>
          <p:nvPr/>
        </p:nvSpPr>
        <p:spPr>
          <a:xfrm>
            <a:off x="4716016" y="5085184"/>
            <a:ext cx="3962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纬书</a:t>
            </a:r>
            <a:r>
              <a:rPr lang="en-US" altLang="zh-CN" sz="1400" dirty="0"/>
              <a:t>《</a:t>
            </a:r>
            <a:r>
              <a:rPr lang="zh-CN" altLang="en-US" sz="1400" dirty="0"/>
              <a:t>春秋元命苞</a:t>
            </a:r>
            <a:r>
              <a:rPr lang="en-US" altLang="zh-CN" sz="1400" dirty="0"/>
              <a:t>》</a:t>
            </a:r>
            <a:r>
              <a:rPr lang="zh-CN" altLang="en-US" sz="1400" dirty="0"/>
              <a:t>中记载仓颉“龙颜侈侈，四目灵光，实有睿德，生而能书。于是穷天地之变，仰观奎星圆曲之势，俯察龟文鸟羽山川，指掌而创文字，天为雨粟，鬼为夜哭，龙乃潜藏。”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1F0436C-A279-4565-AB2F-267EBD229869}"/>
              </a:ext>
            </a:extLst>
          </p:cNvPr>
          <p:cNvSpPr/>
          <p:nvPr/>
        </p:nvSpPr>
        <p:spPr>
          <a:xfrm>
            <a:off x="1266929" y="5210326"/>
            <a:ext cx="26232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古斯塔夫</a:t>
            </a:r>
            <a:r>
              <a:rPr lang="en-US" altLang="zh-CN" sz="1400" dirty="0"/>
              <a:t>·</a:t>
            </a:r>
            <a:r>
              <a:rPr lang="zh-CN" altLang="en-US" sz="1400" dirty="0"/>
              <a:t>多雷所做的名为</a:t>
            </a:r>
            <a:r>
              <a:rPr lang="en-US" altLang="zh-CN" sz="1400" dirty="0"/>
              <a:t>《</a:t>
            </a:r>
            <a:r>
              <a:rPr lang="zh-CN" altLang="en-US" sz="1400" dirty="0"/>
              <a:t>语言的淆乱</a:t>
            </a:r>
            <a:r>
              <a:rPr lang="en-US" altLang="zh-CN" sz="1400" dirty="0"/>
              <a:t>》</a:t>
            </a:r>
            <a:r>
              <a:rPr lang="zh-CN" altLang="en-US" sz="1400" dirty="0"/>
              <a:t>（</a:t>
            </a:r>
            <a:r>
              <a:rPr lang="en-US" altLang="zh-CN" sz="1400" dirty="0"/>
              <a:t>The Confusion of Tongues</a:t>
            </a:r>
            <a:r>
              <a:rPr lang="zh-CN" altLang="en-US" sz="1400" dirty="0"/>
              <a:t>）的版画 </a:t>
            </a:r>
            <a:r>
              <a:rPr lang="en-US" altLang="zh-CN" sz="1400" dirty="0"/>
              <a:t>(1865)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99899998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6A9892-12FF-4212-AF77-D023743E2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ACL 2022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A1843F3-1CC8-4F38-B86D-D89DCDB186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738" y="1391161"/>
            <a:ext cx="8001000" cy="4601141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8CC0C6F-668E-40D3-9344-73E15EC87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88C7CE-D165-486F-908D-E4C199B99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737460"/>
      </p:ext>
    </p:extLst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966FB1-4FC2-433F-A4DF-85ABC5B4F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授课安排（基础理论：</a:t>
            </a:r>
            <a:r>
              <a:rPr lang="en-US" altLang="zh-CN" dirty="0"/>
              <a:t>1-9</a:t>
            </a:r>
            <a:r>
              <a:rPr lang="zh-CN" altLang="en-US" dirty="0"/>
              <a:t>周）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8D3AE1F-9681-4700-84D4-5E67E30045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9111310"/>
              </p:ext>
            </p:extLst>
          </p:nvPr>
        </p:nvGraphicFramePr>
        <p:xfrm>
          <a:off x="642752" y="980728"/>
          <a:ext cx="7889688" cy="55359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92944">
                  <a:extLst>
                    <a:ext uri="{9D8B030D-6E8A-4147-A177-3AD203B41FA5}">
                      <a16:colId xmlns:a16="http://schemas.microsoft.com/office/drawing/2014/main" val="1523060313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2372195721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6019035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917739804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</a:rPr>
                        <a:t>周二下午 </a:t>
                      </a:r>
                      <a:r>
                        <a:rPr lang="en-US" altLang="zh-CN" sz="1600" kern="100" dirty="0">
                          <a:effectLst/>
                        </a:rPr>
                        <a:t>7-8</a:t>
                      </a:r>
                      <a:r>
                        <a:rPr lang="zh-CN" altLang="en-US" sz="1600" kern="100" dirty="0">
                          <a:effectLst/>
                        </a:rPr>
                        <a:t>（</a:t>
                      </a:r>
                      <a:r>
                        <a:rPr lang="en-US" altLang="zh-CN" sz="1600" kern="100" dirty="0">
                          <a:effectLst/>
                        </a:rPr>
                        <a:t>90</a:t>
                      </a:r>
                      <a:r>
                        <a:rPr lang="zh-CN" altLang="en-US" sz="1600" kern="100" dirty="0">
                          <a:effectLst/>
                        </a:rPr>
                        <a:t>分钟）</a:t>
                      </a:r>
                      <a:r>
                        <a:rPr lang="en-US" altLang="zh-CN" sz="1600" kern="100" dirty="0">
                          <a:effectLst/>
                        </a:rPr>
                        <a:t>14:15-15:50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64330"/>
                  </a:ext>
                </a:extLst>
              </a:tr>
              <a:tr h="25926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：导论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2</a:t>
                      </a:r>
                      <a:r>
                        <a:rPr lang="zh-CN" altLang="en-US" sz="1600" kern="100" dirty="0">
                          <a:effectLst/>
                        </a:rPr>
                        <a:t>月</a:t>
                      </a:r>
                      <a:r>
                        <a:rPr lang="en-US" altLang="zh-CN" sz="1600" kern="100" dirty="0">
                          <a:effectLst/>
                        </a:rPr>
                        <a:t>28</a:t>
                      </a:r>
                      <a:r>
                        <a:rPr lang="zh-CN" altLang="en-US" sz="1600" kern="100" dirty="0">
                          <a:effectLst/>
                        </a:rPr>
                        <a:t>日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r>
                        <a:rPr lang="zh-CN" altLang="en-US" sz="1600" b="1" kern="100" dirty="0">
                          <a:effectLst/>
                        </a:rPr>
                        <a:t>实验</a:t>
                      </a:r>
                      <a:endParaRPr lang="zh-CN" sz="16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9160710"/>
                  </a:ext>
                </a:extLst>
              </a:tr>
              <a:tr h="63360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课程导论</a:t>
                      </a: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grid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注册华为云；</a:t>
                      </a:r>
                      <a:endParaRPr lang="en-US" altLang="zh-CN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熟悉</a:t>
                      </a:r>
                      <a:r>
                        <a:rPr lang="en-US" altLang="zh-CN" sz="1600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Mindspore</a:t>
                      </a:r>
                      <a:endParaRPr lang="zh-CN" altLang="en-US" sz="16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011372"/>
                  </a:ext>
                </a:extLst>
              </a:tr>
              <a:tr h="249333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双周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实验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738606"/>
                  </a:ext>
                </a:extLst>
              </a:tr>
              <a:tr h="4821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周二下午 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6-8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135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分钟）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13:25-15:50</a:t>
                      </a:r>
                      <a:endParaRPr lang="zh-CN" altLang="en-US" sz="16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周二下午 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7-8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分钟）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14:15-15:50</a:t>
                      </a:r>
                      <a:endParaRPr lang="zh-CN" altLang="en-US" sz="16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每周一晚上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11-12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分钟）</a:t>
                      </a: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6090921"/>
                  </a:ext>
                </a:extLst>
              </a:tr>
              <a:tr h="25926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2</a:t>
                      </a:r>
                      <a:r>
                        <a:rPr lang="en-US" altLang="zh-CN" sz="1600" kern="100" dirty="0">
                          <a:effectLst/>
                        </a:rPr>
                        <a:t>-3</a:t>
                      </a:r>
                      <a:r>
                        <a:rPr lang="zh-CN" sz="1600" kern="100" dirty="0">
                          <a:effectLst/>
                        </a:rPr>
                        <a:t>：理论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altLang="zh-CN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3</a:t>
                      </a:r>
                      <a:r>
                        <a:rPr lang="zh-CN" altLang="en-US" sz="1600" kern="100" dirty="0">
                          <a:effectLst/>
                        </a:rPr>
                        <a:t>月</a:t>
                      </a:r>
                      <a:r>
                        <a:rPr lang="en-US" altLang="zh-CN" sz="1600" kern="100" dirty="0">
                          <a:effectLst/>
                        </a:rPr>
                        <a:t>14</a:t>
                      </a:r>
                      <a:r>
                        <a:rPr lang="zh-CN" altLang="en-US" sz="1600" kern="100" dirty="0">
                          <a:effectLst/>
                        </a:rPr>
                        <a:t>日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第</a:t>
                      </a:r>
                      <a:r>
                        <a:rPr lang="en-US" sz="1600" kern="100" dirty="0">
                          <a:effectLst/>
                        </a:rPr>
                        <a:t>1</a:t>
                      </a:r>
                      <a:r>
                        <a:rPr lang="zh-CN" sz="1600" kern="100" dirty="0">
                          <a:effectLst/>
                        </a:rPr>
                        <a:t>次</a:t>
                      </a:r>
                      <a:r>
                        <a:rPr lang="zh-CN" altLang="en-US" sz="1600" kern="100" dirty="0">
                          <a:effectLst/>
                        </a:rPr>
                        <a:t>小作业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8622789"/>
                  </a:ext>
                </a:extLst>
              </a:tr>
              <a:tr h="64477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深度学习基础、词向量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u="none" strike="noStrike" kern="100" dirty="0" err="1">
                          <a:effectLst/>
                        </a:rPr>
                        <a:t>卷积神经网络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u="none" strike="noStrike" kern="100" dirty="0" err="1">
                          <a:effectLst/>
                        </a:rPr>
                        <a:t>循环神经网络与注意力机制</a:t>
                      </a:r>
                      <a:r>
                        <a:rPr lang="zh-CN" altLang="en-US" sz="1600" u="none" strike="noStrike" kern="100" dirty="0">
                          <a:effectLst/>
                        </a:rPr>
                        <a:t>；</a:t>
                      </a:r>
                      <a:endParaRPr lang="zh-CN" sz="1600" kern="100" dirty="0"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u="none" strike="noStrike" kern="100" dirty="0" err="1">
                          <a:effectLst/>
                        </a:rPr>
                        <a:t>深度神经网络训练技巧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6665380"/>
                  </a:ext>
                </a:extLst>
              </a:tr>
              <a:tr h="25926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4-5</a:t>
                      </a:r>
                      <a:r>
                        <a:rPr lang="zh-CN" sz="1600" kern="100" dirty="0">
                          <a:effectLst/>
                        </a:rPr>
                        <a:t>：理论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次小作业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49311742"/>
                  </a:ext>
                </a:extLst>
              </a:tr>
              <a:tr h="53404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生成模型与语言生成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机器翻译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altLang="en-US" sz="1600" u="none" strike="noStrike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15991194"/>
                  </a:ext>
                </a:extLst>
              </a:tr>
              <a:tr h="25926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6-7</a:t>
                      </a:r>
                      <a:r>
                        <a:rPr lang="zh-CN" sz="1600" kern="100" dirty="0">
                          <a:effectLst/>
                        </a:rPr>
                        <a:t>：理论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altLang="zh-CN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  <a:endParaRPr lang="zh-CN" altLang="en-US" sz="1600" u="none" strike="noStrike" kern="1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次小作业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9506158"/>
                  </a:ext>
                </a:extLst>
              </a:tr>
              <a:tr h="5448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Transformer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与预训练模型；</a:t>
                      </a:r>
                      <a:r>
                        <a:rPr lang="en-US" altLang="zh-CN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Prompting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；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长文档建模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zh-CN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语音</a:t>
                      </a:r>
                      <a:r>
                        <a:rPr lang="en-US" altLang="zh-CN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ASR/TTS</a:t>
                      </a:r>
                      <a:endParaRPr lang="zh-CN" altLang="en-US" sz="1600" u="none" strike="noStrike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altLang="en-US" sz="1600" u="none" strike="noStrike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36400987"/>
                  </a:ext>
                </a:extLst>
              </a:tr>
              <a:tr h="25926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8-9</a:t>
                      </a:r>
                      <a:r>
                        <a:rPr lang="zh-CN" sz="1600" kern="100" dirty="0">
                          <a:effectLst/>
                        </a:rPr>
                        <a:t>：理论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</a:t>
                      </a:r>
                      <a:r>
                        <a:rPr 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次小作业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25112917"/>
                  </a:ext>
                </a:extLst>
              </a:tr>
              <a:tr h="52662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u="none" strike="noStrike" kern="1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图神经网络</a:t>
                      </a:r>
                      <a:endParaRPr lang="zh-CN" altLang="en-US" sz="1600" u="none" strike="noStrike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u="none" strike="noStrike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强化学习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altLang="en-US" sz="1600" u="none" strike="noStrike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72852274"/>
                  </a:ext>
                </a:extLst>
              </a:tr>
            </a:tbl>
          </a:graphicData>
        </a:graphic>
      </p:graphicFrame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5A042B-B8C6-419E-95BF-FA6F4CDF4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4521DD-8766-4811-AD3B-4B16DDDD3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282618"/>
      </p:ext>
    </p:extLst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授课安排（应用：</a:t>
            </a:r>
            <a:r>
              <a:rPr lang="en-US" altLang="zh-CN" dirty="0"/>
              <a:t>10-16</a:t>
            </a:r>
            <a:r>
              <a:rPr lang="zh-CN" altLang="en-US" dirty="0"/>
              <a:t>周）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050B2DF-C5BC-4159-AFC6-12EB56526E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内容占位符 10">
            <a:extLst>
              <a:ext uri="{FF2B5EF4-FFF2-40B4-BE49-F238E27FC236}">
                <a16:creationId xmlns:a16="http://schemas.microsoft.com/office/drawing/2014/main" id="{0E1ED71D-5F15-448F-811C-03A1B281D3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81397338"/>
              </p:ext>
            </p:extLst>
          </p:nvPr>
        </p:nvGraphicFramePr>
        <p:xfrm>
          <a:off x="630223" y="1029229"/>
          <a:ext cx="8118241" cy="450272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3826">
                  <a:extLst>
                    <a:ext uri="{9D8B030D-6E8A-4147-A177-3AD203B41FA5}">
                      <a16:colId xmlns:a16="http://schemas.microsoft.com/office/drawing/2014/main" val="1170639461"/>
                    </a:ext>
                  </a:extLst>
                </a:gridCol>
                <a:gridCol w="2174805">
                  <a:extLst>
                    <a:ext uri="{9D8B030D-6E8A-4147-A177-3AD203B41FA5}">
                      <a16:colId xmlns:a16="http://schemas.microsoft.com/office/drawing/2014/main" val="3496914148"/>
                    </a:ext>
                  </a:extLst>
                </a:gridCol>
                <a:gridCol w="2174805">
                  <a:extLst>
                    <a:ext uri="{9D8B030D-6E8A-4147-A177-3AD203B41FA5}">
                      <a16:colId xmlns:a16="http://schemas.microsoft.com/office/drawing/2014/main" val="3717782658"/>
                    </a:ext>
                  </a:extLst>
                </a:gridCol>
                <a:gridCol w="2174805">
                  <a:extLst>
                    <a:ext uri="{9D8B030D-6E8A-4147-A177-3AD203B41FA5}">
                      <a16:colId xmlns:a16="http://schemas.microsoft.com/office/drawing/2014/main" val="1233355657"/>
                    </a:ext>
                  </a:extLst>
                </a:gridCol>
              </a:tblGrid>
              <a:tr h="252028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</a:rPr>
                        <a:t>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双周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单周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实验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6766556"/>
                  </a:ext>
                </a:extLst>
              </a:tr>
              <a:tr h="25202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周二下午 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6-8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135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分钟）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13:25-15:50</a:t>
                      </a:r>
                      <a:endParaRPr lang="zh-CN" altLang="en-US" sz="16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周二下午 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7-8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分钟）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14:15-15:50</a:t>
                      </a:r>
                      <a:endParaRPr lang="zh-CN" altLang="en-US" sz="1600" b="1" kern="1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每周一晚上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11-12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</a:t>
                      </a:r>
                      <a:r>
                        <a:rPr lang="en-US" altLang="zh-CN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  <a:r>
                        <a:rPr lang="zh-CN" altLang="en-US" sz="16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分钟）</a:t>
                      </a: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0207924"/>
                  </a:ext>
                </a:extLst>
              </a:tr>
              <a:tr h="33480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10-11</a:t>
                      </a:r>
                      <a:r>
                        <a:rPr lang="zh-CN" sz="1600" kern="100" dirty="0">
                          <a:effectLst/>
                        </a:rPr>
                        <a:t>：应用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kern="100" dirty="0">
                          <a:effectLst/>
                        </a:rPr>
                        <a:t>布置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大作业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7392807"/>
                  </a:ext>
                </a:extLst>
              </a:tr>
              <a:tr h="63472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信息抽取与知识图谱（上）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信息抽取与知识图谱（下）</a:t>
                      </a:r>
                    </a:p>
                  </a:txBody>
                  <a:tcPr marL="68580" marR="68580" marT="0" marB="0"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人为一组，组队完成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20572058"/>
                  </a:ext>
                </a:extLst>
              </a:tr>
              <a:tr h="33480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12-13</a:t>
                      </a:r>
                      <a:r>
                        <a:rPr lang="zh-CN" sz="1600" kern="100" dirty="0">
                          <a:effectLst/>
                        </a:rPr>
                        <a:t>：应用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2723136"/>
                  </a:ext>
                </a:extLst>
              </a:tr>
              <a:tr h="63646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跨媒体智能（上）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跨媒体智能（下）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多模态预训练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10410621"/>
                  </a:ext>
                </a:extLst>
              </a:tr>
              <a:tr h="334800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14-15</a:t>
                      </a:r>
                      <a:r>
                        <a:rPr lang="zh-CN" sz="1600" kern="100" dirty="0">
                          <a:effectLst/>
                        </a:rPr>
                        <a:t>：应用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月</a:t>
                      </a:r>
                      <a:r>
                        <a:rPr 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13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日</a:t>
                      </a: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11223804"/>
                  </a:ext>
                </a:extLst>
              </a:tr>
              <a:tr h="5763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文本问答；</a:t>
                      </a:r>
                      <a:endParaRPr lang="en-US" altLang="zh-CN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对话智能（上）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对话智能（下）</a:t>
                      </a: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0383622"/>
                  </a:ext>
                </a:extLst>
              </a:tr>
              <a:tr h="334800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600" kern="100" dirty="0">
                          <a:effectLst/>
                        </a:rPr>
                        <a:t>16</a:t>
                      </a:r>
                      <a:r>
                        <a:rPr lang="zh-CN" altLang="en-US" sz="1600" kern="100" dirty="0">
                          <a:effectLst/>
                        </a:rPr>
                        <a:t>：杂谈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6</a:t>
                      </a:r>
                      <a:r>
                        <a:rPr lang="zh-CN" sz="1600" kern="100" dirty="0">
                          <a:effectLst/>
                        </a:rPr>
                        <a:t>月</a:t>
                      </a:r>
                      <a:r>
                        <a:rPr lang="en-US" sz="1600" kern="100" dirty="0">
                          <a:effectLst/>
                        </a:rPr>
                        <a:t>19</a:t>
                      </a:r>
                      <a:r>
                        <a:rPr lang="zh-CN" sz="1600" kern="100" dirty="0">
                          <a:effectLst/>
                        </a:rPr>
                        <a:t>日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</a:rPr>
                        <a:t> 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大作业展示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4889744"/>
                  </a:ext>
                </a:extLst>
              </a:tr>
              <a:tr h="57631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安全与公平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对抗训练、偏见、公平</a:t>
                      </a:r>
                      <a:r>
                        <a:rPr lang="en-US" altLang="zh-CN" sz="1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CN" altLang="en-US" sz="1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51035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044045"/>
      </p:ext>
    </p:extLst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16F7F256-B983-4D64-A2B0-8E45ECC050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12" t="25539" r="16847" b="31153"/>
          <a:stretch/>
        </p:blipFill>
        <p:spPr>
          <a:xfrm>
            <a:off x="3399246" y="2132856"/>
            <a:ext cx="1942698" cy="22322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QQ</a:t>
            </a:r>
            <a:r>
              <a:rPr lang="zh-CN" altLang="en-US" dirty="0"/>
              <a:t>群</a:t>
            </a:r>
            <a:endParaRPr lang="en-US" altLang="zh-CN" dirty="0"/>
          </a:p>
          <a:p>
            <a:pPr lvl="1"/>
            <a:r>
              <a:rPr lang="zh-CN" altLang="en-US" dirty="0"/>
              <a:t>实验群用于讨论教学、实验、作业等问题</a:t>
            </a:r>
            <a:endParaRPr lang="en-US" altLang="zh-CN" dirty="0"/>
          </a:p>
          <a:p>
            <a:pPr lvl="1"/>
            <a:r>
              <a:rPr lang="en-US" altLang="zh-CN" dirty="0"/>
              <a:t>2-9</a:t>
            </a:r>
            <a:r>
              <a:rPr lang="zh-CN" altLang="en-US" dirty="0"/>
              <a:t>周，每</a:t>
            </a:r>
            <a:r>
              <a:rPr lang="en-US" altLang="zh-CN" dirty="0"/>
              <a:t>2</a:t>
            </a:r>
            <a:r>
              <a:rPr lang="zh-CN" altLang="en-US" dirty="0"/>
              <a:t>周一个小作业，共</a:t>
            </a:r>
            <a:r>
              <a:rPr lang="en-US" altLang="zh-CN" dirty="0"/>
              <a:t>60</a:t>
            </a:r>
            <a:r>
              <a:rPr lang="zh-CN" altLang="en-US" dirty="0"/>
              <a:t>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FTP</a:t>
            </a:r>
          </a:p>
          <a:p>
            <a:pPr lvl="1"/>
            <a:r>
              <a:rPr lang="en-US" altLang="zh-CN" dirty="0"/>
              <a:t>ftp://dl4nlp2023:nlp2023@10.214.129.254</a:t>
            </a:r>
          </a:p>
          <a:p>
            <a:pPr lvl="1"/>
            <a:r>
              <a:rPr lang="en-US" altLang="zh-CN" dirty="0"/>
              <a:t>FTP</a:t>
            </a:r>
            <a:r>
              <a:rPr lang="zh-CN" altLang="en-US" dirty="0"/>
              <a:t>用于下载课件、交作业、搜集反馈</a:t>
            </a:r>
            <a:endParaRPr lang="en-US" altLang="zh-CN" dirty="0"/>
          </a:p>
          <a:p>
            <a:pPr lvl="1"/>
            <a:r>
              <a:rPr lang="zh-CN" altLang="en-US" dirty="0"/>
              <a:t>推荐使用</a:t>
            </a:r>
            <a:r>
              <a:rPr lang="en-US" altLang="zh-CN" dirty="0" err="1"/>
              <a:t>Filezilla</a:t>
            </a:r>
            <a:r>
              <a:rPr lang="zh-CN" altLang="en-US" dirty="0"/>
              <a:t>客户端</a:t>
            </a:r>
            <a:endParaRPr lang="en-US" altLang="zh-CN" dirty="0"/>
          </a:p>
          <a:p>
            <a:pPr lvl="2"/>
            <a:r>
              <a:rPr lang="en-US" altLang="zh-CN" dirty="0"/>
              <a:t>https://filezilla-project.org/download.php?type=client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课程交流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4859563"/>
      </p:ext>
    </p:extLst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E3F4C-89D4-48D5-8F47-8068DB2A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 err="1"/>
              <a:t>ChatGPT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4C6E017-28A7-4B04-9CE0-073208A76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1E700D9-3A75-4055-85EF-88629524C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8821BDB-A0CA-4655-B9B0-EBC4EC5D6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78373" y="930275"/>
            <a:ext cx="5177730" cy="5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14279"/>
      </p:ext>
    </p:extLst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实验硬件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华为云资助的</a:t>
            </a:r>
            <a:r>
              <a:rPr lang="en-US" altLang="zh-CN" dirty="0" err="1"/>
              <a:t>ModelArts</a:t>
            </a:r>
            <a:r>
              <a:rPr lang="zh-CN" altLang="en-US" dirty="0"/>
              <a:t>人工智能计算平台。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大作业以小组为单位完成，提交报告并做视频演示</a:t>
            </a:r>
            <a:endParaRPr lang="en-US" altLang="zh-CN" dirty="0"/>
          </a:p>
          <a:p>
            <a:pPr lvl="1"/>
            <a:r>
              <a:rPr lang="zh-CN" altLang="en-US" dirty="0"/>
              <a:t>每组发放一定额度代金券</a:t>
            </a:r>
            <a:endParaRPr lang="en-US" altLang="zh-CN" dirty="0"/>
          </a:p>
          <a:p>
            <a:pPr lvl="1"/>
            <a:r>
              <a:rPr lang="zh-CN" altLang="en-US" dirty="0"/>
              <a:t>一人担任组长，组长负责制，负责与助教联系</a:t>
            </a:r>
            <a:endParaRPr lang="en-US" altLang="zh-CN" dirty="0"/>
          </a:p>
          <a:p>
            <a:pPr lvl="1"/>
            <a:r>
              <a:rPr lang="zh-CN" altLang="en-US" dirty="0"/>
              <a:t>每组申请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 err="1"/>
              <a:t>ModelArts</a:t>
            </a:r>
            <a:r>
              <a:rPr lang="zh-CN" altLang="en-US" dirty="0"/>
              <a:t>账号，申请后向助教提交账号以领取代金券</a:t>
            </a:r>
            <a:endParaRPr lang="en-US" altLang="zh-CN" dirty="0"/>
          </a:p>
          <a:p>
            <a:pPr lvl="1"/>
            <a:r>
              <a:rPr lang="zh-CN" altLang="en-US" dirty="0"/>
              <a:t>大作业满分</a:t>
            </a:r>
            <a:r>
              <a:rPr lang="en-US" altLang="zh-CN" dirty="0"/>
              <a:t>35</a:t>
            </a:r>
            <a:r>
              <a:rPr lang="zh-CN" altLang="en-US" dirty="0"/>
              <a:t>分，</a:t>
            </a:r>
            <a:r>
              <a:rPr lang="en-US" altLang="zh-CN" dirty="0" err="1"/>
              <a:t>MindSpore</a:t>
            </a:r>
            <a:r>
              <a:rPr lang="zh-CN" altLang="en-US" dirty="0"/>
              <a:t>、</a:t>
            </a:r>
            <a:r>
              <a:rPr lang="en-US" altLang="zh-CN" dirty="0" err="1"/>
              <a:t>ModelArts</a:t>
            </a:r>
            <a:r>
              <a:rPr lang="zh-CN" altLang="en-US" dirty="0"/>
              <a:t>意见反馈</a:t>
            </a:r>
            <a:r>
              <a:rPr lang="en-US" altLang="zh-CN" dirty="0"/>
              <a:t>5</a:t>
            </a:r>
            <a:r>
              <a:rPr lang="zh-CN" altLang="en-US" dirty="0"/>
              <a:t>分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AutoShape 4" descr="âgoogle cloud tpu freeâçå¾çæç´¢ç»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BD68EFF-59D2-422B-AB66-33033D484C2D}"/>
              </a:ext>
            </a:extLst>
          </p:cNvPr>
          <p:cNvGrpSpPr/>
          <p:nvPr/>
        </p:nvGrpSpPr>
        <p:grpSpPr>
          <a:xfrm>
            <a:off x="1403648" y="1484784"/>
            <a:ext cx="6689941" cy="3168351"/>
            <a:chOff x="506593" y="1649734"/>
            <a:chExt cx="6102931" cy="4761398"/>
          </a:xfrm>
        </p:grpSpPr>
        <p:sp>
          <p:nvSpPr>
            <p:cNvPr id="8" name="圆角矩形 6">
              <a:extLst>
                <a:ext uri="{FF2B5EF4-FFF2-40B4-BE49-F238E27FC236}">
                  <a16:creationId xmlns:a16="http://schemas.microsoft.com/office/drawing/2014/main" id="{D25F01DA-0A30-4E3B-B23B-F6FF6DD793D2}"/>
                </a:ext>
              </a:extLst>
            </p:cNvPr>
            <p:cNvSpPr/>
            <p:nvPr/>
          </p:nvSpPr>
          <p:spPr>
            <a:xfrm>
              <a:off x="506593" y="1649734"/>
              <a:ext cx="6102931" cy="928438"/>
            </a:xfrm>
            <a:prstGeom prst="roundRect">
              <a:avLst>
                <a:gd name="adj" fmla="val 4092"/>
              </a:avLst>
            </a:prstGeom>
            <a:noFill/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172" tIns="50172" rIns="50172" bIns="50172" numCol="1" spcCol="38100" rtlCol="0" anchor="ctr">
              <a:noAutofit/>
            </a:bodyPr>
            <a:lstStyle/>
            <a:p>
              <a:pPr algn="ctr" defTabSz="815288" hangingPunct="0">
                <a:defRPr/>
              </a:pPr>
              <a:endParaRPr lang="zh-CN" altLang="en-US" sz="11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9" name="圆角矩形 7">
              <a:extLst>
                <a:ext uri="{FF2B5EF4-FFF2-40B4-BE49-F238E27FC236}">
                  <a16:creationId xmlns:a16="http://schemas.microsoft.com/office/drawing/2014/main" id="{88A82488-B3AC-4867-B730-B95C3F05C6AE}"/>
                </a:ext>
              </a:extLst>
            </p:cNvPr>
            <p:cNvSpPr/>
            <p:nvPr/>
          </p:nvSpPr>
          <p:spPr>
            <a:xfrm>
              <a:off x="506594" y="2778102"/>
              <a:ext cx="6102930" cy="3633030"/>
            </a:xfrm>
            <a:prstGeom prst="roundRect">
              <a:avLst>
                <a:gd name="adj" fmla="val 4092"/>
              </a:avLst>
            </a:prstGeom>
            <a:noFill/>
            <a:ln>
              <a:solidFill>
                <a:srgbClr val="F3982B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172" tIns="50172" rIns="50172" bIns="50172" numCol="1" spcCol="38100" rtlCol="0" anchor="ctr">
              <a:noAutofit/>
            </a:bodyPr>
            <a:lstStyle/>
            <a:p>
              <a:pPr algn="ctr" defTabSz="815288" hangingPunct="0">
                <a:defRPr/>
              </a:pPr>
              <a:endParaRPr lang="zh-CN" altLang="en-US" sz="1100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Helvetica Neue Medium"/>
              </a:endParaRPr>
            </a:p>
          </p:txBody>
        </p:sp>
        <p:sp>
          <p:nvSpPr>
            <p:cNvPr id="10" name="圆角矩形 8">
              <a:extLst>
                <a:ext uri="{FF2B5EF4-FFF2-40B4-BE49-F238E27FC236}">
                  <a16:creationId xmlns:a16="http://schemas.microsoft.com/office/drawing/2014/main" id="{05CA6AEC-B9ED-4458-AA25-BB696ABAA359}"/>
                </a:ext>
              </a:extLst>
            </p:cNvPr>
            <p:cNvSpPr/>
            <p:nvPr/>
          </p:nvSpPr>
          <p:spPr>
            <a:xfrm>
              <a:off x="3465770" y="4504034"/>
              <a:ext cx="3091069" cy="431969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>
              <a:defPPr>
                <a:defRPr lang="zh-CN"/>
              </a:defPPr>
              <a:lvl1pPr marL="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7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908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45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8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81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5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87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11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TensorFlow</a:t>
              </a:r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/</a:t>
              </a:r>
              <a:r>
                <a:rPr lang="en-US" altLang="zh-CN" sz="11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PyTorch</a:t>
              </a:r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/</a:t>
              </a:r>
              <a:r>
                <a:rPr lang="en-US" altLang="zh-CN" sz="11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MXNet</a:t>
              </a:r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/…</a:t>
              </a:r>
            </a:p>
          </p:txBody>
        </p:sp>
        <p:sp>
          <p:nvSpPr>
            <p:cNvPr id="11" name="圆角矩形 9">
              <a:extLst>
                <a:ext uri="{FF2B5EF4-FFF2-40B4-BE49-F238E27FC236}">
                  <a16:creationId xmlns:a16="http://schemas.microsoft.com/office/drawing/2014/main" id="{148F6E17-06DC-4E57-B0F1-D3A7C9A9763B}"/>
                </a:ext>
              </a:extLst>
            </p:cNvPr>
            <p:cNvSpPr/>
            <p:nvPr/>
          </p:nvSpPr>
          <p:spPr>
            <a:xfrm>
              <a:off x="1882652" y="2912785"/>
              <a:ext cx="4637221" cy="1418188"/>
            </a:xfrm>
            <a:prstGeom prst="roundRect">
              <a:avLst>
                <a:gd name="adj" fmla="val 7544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/>
            <a:p>
              <a:pPr algn="ctr" defTabSz="1625655">
                <a:defRPr/>
              </a:pPr>
              <a:endParaRPr lang="en-US" altLang="zh-CN" sz="1100" kern="0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2" name="圆角矩形 10">
              <a:extLst>
                <a:ext uri="{FF2B5EF4-FFF2-40B4-BE49-F238E27FC236}">
                  <a16:creationId xmlns:a16="http://schemas.microsoft.com/office/drawing/2014/main" id="{A9FD0F37-E7DB-4596-877B-5A2458AA614A}"/>
                </a:ext>
              </a:extLst>
            </p:cNvPr>
            <p:cNvSpPr/>
            <p:nvPr/>
          </p:nvSpPr>
          <p:spPr>
            <a:xfrm>
              <a:off x="1861151" y="4503789"/>
              <a:ext cx="1504123" cy="418561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240000" bIns="48000" rtlCol="0" anchor="ctr"/>
            <a:lstStyle>
              <a:defPPr>
                <a:defRPr lang="zh-CN"/>
              </a:defPPr>
              <a:lvl1pPr marL="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7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908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45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8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81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5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87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华为</a:t>
              </a:r>
              <a:r>
                <a:rPr lang="en-US" altLang="zh-CN" sz="1200" b="1" dirty="0" err="1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MindSpore</a:t>
              </a: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   </a:t>
              </a:r>
              <a:endParaRPr lang="zh-CN" altLang="en-US" sz="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6398E94-740D-449D-A296-38490F9B6575}"/>
                </a:ext>
              </a:extLst>
            </p:cNvPr>
            <p:cNvSpPr txBox="1"/>
            <p:nvPr/>
          </p:nvSpPr>
          <p:spPr>
            <a:xfrm>
              <a:off x="3587619" y="2933686"/>
              <a:ext cx="1594114" cy="559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2700040">
                <a:spcBef>
                  <a:spcPct val="0"/>
                </a:spcBef>
                <a:spcAft>
                  <a:spcPts val="800"/>
                </a:spcAft>
                <a:buClr>
                  <a:schemeClr val="bg1"/>
                </a:buClr>
                <a:buSzPct val="60000"/>
                <a:defRPr/>
              </a:pPr>
              <a:r>
                <a:rPr lang="en-US" altLang="zh-CN" sz="1600" b="1" dirty="0" err="1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ModelArts</a:t>
              </a:r>
              <a:endParaRPr lang="zh-CN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023F89A-E624-4F64-ABBA-AE540E17AA5F}"/>
                </a:ext>
              </a:extLst>
            </p:cNvPr>
            <p:cNvSpPr txBox="1"/>
            <p:nvPr/>
          </p:nvSpPr>
          <p:spPr>
            <a:xfrm>
              <a:off x="3216477" y="3381152"/>
              <a:ext cx="902067" cy="432462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625655">
                <a:spcAft>
                  <a:spcPts val="800"/>
                </a:spcAft>
                <a:defRPr/>
              </a:pPr>
              <a:r>
                <a:rPr lang="zh-CN" altLang="en-US" sz="1100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算法开发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A1340EA-999F-47EA-9B77-3AA7ABDECEAD}"/>
                </a:ext>
              </a:extLst>
            </p:cNvPr>
            <p:cNvSpPr txBox="1"/>
            <p:nvPr/>
          </p:nvSpPr>
          <p:spPr>
            <a:xfrm>
              <a:off x="565264" y="4043825"/>
              <a:ext cx="1875133" cy="457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2700040">
                <a:spcBef>
                  <a:spcPct val="0"/>
                </a:spcBef>
                <a:spcAft>
                  <a:spcPts val="800"/>
                </a:spcAft>
                <a:buClr>
                  <a:schemeClr val="bg1"/>
                </a:buClr>
                <a:buSzPct val="60000"/>
                <a:defRPr sz="20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1200" b="0" dirty="0">
                  <a:solidFill>
                    <a:schemeClr val="tx1"/>
                  </a:solidFill>
                  <a:sym typeface="Helvetica Neue"/>
                </a:rPr>
                <a:t>AI</a:t>
              </a:r>
              <a:r>
                <a:rPr lang="zh-CN" altLang="en-US" sz="1200" b="0" dirty="0">
                  <a:solidFill>
                    <a:schemeClr val="tx1"/>
                  </a:solidFill>
                  <a:sym typeface="Helvetica Neue"/>
                </a:rPr>
                <a:t>开发服务</a:t>
              </a:r>
              <a:endParaRPr lang="en-US" altLang="zh-CN" sz="1200" b="0" dirty="0">
                <a:solidFill>
                  <a:schemeClr val="tx1"/>
                </a:solidFill>
                <a:sym typeface="Helvetica Neue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5F28D47B-482B-4DFD-8A76-44D09D6B1602}"/>
                </a:ext>
              </a:extLst>
            </p:cNvPr>
            <p:cNvSpPr txBox="1"/>
            <p:nvPr/>
          </p:nvSpPr>
          <p:spPr>
            <a:xfrm>
              <a:off x="4248464" y="3384981"/>
              <a:ext cx="933269" cy="432462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625655">
                <a:spcAft>
                  <a:spcPts val="800"/>
                </a:spcAft>
                <a:defRPr/>
              </a:pPr>
              <a:r>
                <a:rPr lang="zh-CN" altLang="en-US" sz="1100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模型训练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2C76E03-161B-4C79-B3FE-98CFD1C0AB83}"/>
                </a:ext>
              </a:extLst>
            </p:cNvPr>
            <p:cNvSpPr txBox="1"/>
            <p:nvPr/>
          </p:nvSpPr>
          <p:spPr>
            <a:xfrm>
              <a:off x="5311654" y="3394991"/>
              <a:ext cx="915097" cy="432462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625655">
                <a:spcAft>
                  <a:spcPts val="800"/>
                </a:spcAft>
                <a:defRPr/>
              </a:pPr>
              <a:r>
                <a:rPr lang="zh-CN" altLang="en-US" sz="1100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模型部署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1CEF20-0FF7-4143-B722-81AE2F7845FF}"/>
                </a:ext>
              </a:extLst>
            </p:cNvPr>
            <p:cNvSpPr txBox="1"/>
            <p:nvPr/>
          </p:nvSpPr>
          <p:spPr>
            <a:xfrm>
              <a:off x="3181582" y="3814349"/>
              <a:ext cx="734437" cy="432462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625655">
                <a:spcAft>
                  <a:spcPts val="800"/>
                </a:spcAft>
                <a:defRPr/>
              </a:pPr>
              <a:r>
                <a:rPr lang="en-US" altLang="zh-CN" sz="1100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AI</a:t>
              </a:r>
              <a:r>
                <a:rPr lang="zh-CN" altLang="en-US" sz="1100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市场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6BE1879F-B216-4149-BB6C-8E31C7BE9C8E}"/>
                </a:ext>
              </a:extLst>
            </p:cNvPr>
            <p:cNvSpPr txBox="1"/>
            <p:nvPr/>
          </p:nvSpPr>
          <p:spPr>
            <a:xfrm>
              <a:off x="4018446" y="3818099"/>
              <a:ext cx="1223568" cy="432462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625655">
                <a:spcAft>
                  <a:spcPts val="800"/>
                </a:spcAft>
                <a:defRPr/>
              </a:pPr>
              <a:r>
                <a:rPr lang="zh-CN" altLang="en-US" sz="1100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开发流程管理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4D9C6FD-D936-462A-9143-32930E3AB7F6}"/>
                </a:ext>
              </a:extLst>
            </p:cNvPr>
            <p:cNvSpPr txBox="1"/>
            <p:nvPr/>
          </p:nvSpPr>
          <p:spPr>
            <a:xfrm>
              <a:off x="2154455" y="3381152"/>
              <a:ext cx="902067" cy="432462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625655">
                <a:spcAft>
                  <a:spcPts val="800"/>
                </a:spcAft>
                <a:defRPr/>
              </a:pPr>
              <a:r>
                <a:rPr lang="zh-CN" altLang="en-US" sz="1100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数据处理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0F7DFC4-28B0-476A-85B9-F03FD7503149}"/>
                </a:ext>
              </a:extLst>
            </p:cNvPr>
            <p:cNvSpPr txBox="1"/>
            <p:nvPr/>
          </p:nvSpPr>
          <p:spPr>
            <a:xfrm>
              <a:off x="4350896" y="2959780"/>
              <a:ext cx="2119637" cy="457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2700040">
                <a:spcBef>
                  <a:spcPct val="0"/>
                </a:spcBef>
                <a:spcAft>
                  <a:spcPts val="800"/>
                </a:spcAft>
                <a:buClr>
                  <a:schemeClr val="bg1"/>
                </a:buClr>
                <a:buSzPct val="60000"/>
                <a:defRPr/>
              </a:pPr>
              <a:r>
                <a:rPr lang="zh-CN" altLang="en-US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一站式</a:t>
              </a:r>
              <a:r>
                <a:rPr lang="en-US" altLang="zh-CN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AI</a:t>
              </a:r>
              <a:r>
                <a:rPr lang="zh-CN" altLang="en-US" sz="1200" dirty="0">
                  <a:solidFill>
                    <a:srgbClr val="C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开发平台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4C51587-5955-46A3-B044-E4400DCF7E49}"/>
                </a:ext>
              </a:extLst>
            </p:cNvPr>
            <p:cNvCxnSpPr/>
            <p:nvPr/>
          </p:nvCxnSpPr>
          <p:spPr>
            <a:xfrm>
              <a:off x="565264" y="4999383"/>
              <a:ext cx="5954609" cy="1172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AFF75CF-D400-48B2-91ED-AFD6794EE109}"/>
                </a:ext>
              </a:extLst>
            </p:cNvPr>
            <p:cNvSpPr txBox="1"/>
            <p:nvPr/>
          </p:nvSpPr>
          <p:spPr>
            <a:xfrm>
              <a:off x="506594" y="5524971"/>
              <a:ext cx="1987620" cy="457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2700040">
                <a:spcBef>
                  <a:spcPct val="0"/>
                </a:spcBef>
                <a:spcAft>
                  <a:spcPts val="800"/>
                </a:spcAft>
                <a:buClr>
                  <a:schemeClr val="bg1"/>
                </a:buClr>
                <a:buSzPct val="60000"/>
                <a:defRPr sz="20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sz="1200" b="0" dirty="0">
                  <a:solidFill>
                    <a:schemeClr val="tx1"/>
                  </a:solidFill>
                  <a:sym typeface="Helvetica Neue"/>
                </a:rPr>
                <a:t>异构计算硬件</a:t>
              </a:r>
              <a:endParaRPr lang="en-US" altLang="zh-CN" sz="1200" b="0" dirty="0">
                <a:solidFill>
                  <a:schemeClr val="tx1"/>
                </a:solidFill>
                <a:sym typeface="Helvetica Neue"/>
              </a:endParaRPr>
            </a:p>
          </p:txBody>
        </p:sp>
        <p:sp>
          <p:nvSpPr>
            <p:cNvPr id="24" name="圆角矩形 22">
              <a:extLst>
                <a:ext uri="{FF2B5EF4-FFF2-40B4-BE49-F238E27FC236}">
                  <a16:creationId xmlns:a16="http://schemas.microsoft.com/office/drawing/2014/main" id="{96E78AF3-7491-4517-8B69-4D7100EFD5B2}"/>
                </a:ext>
              </a:extLst>
            </p:cNvPr>
            <p:cNvSpPr/>
            <p:nvPr/>
          </p:nvSpPr>
          <p:spPr>
            <a:xfrm>
              <a:off x="1170440" y="1792736"/>
              <a:ext cx="2457337" cy="674577"/>
            </a:xfrm>
            <a:prstGeom prst="roundRect">
              <a:avLst>
                <a:gd name="adj" fmla="val 5203"/>
              </a:avLst>
            </a:prstGeom>
            <a:noFill/>
            <a:ln w="3175" cap="flat">
              <a:solidFill>
                <a:srgbClr val="FFFFFF">
                  <a:lumMod val="65000"/>
                </a:srgbClr>
              </a:solidFill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172" tIns="50172" rIns="50172" bIns="50172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5288" hangingPunct="0">
                <a:defRPr/>
              </a:pPr>
              <a:endParaRPr lang="en-US" altLang="zh-CN" sz="1100" kern="0" dirty="0"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8F9D1C55-2D58-406C-B35D-474A034CABD2}"/>
                </a:ext>
              </a:extLst>
            </p:cNvPr>
            <p:cNvSpPr txBox="1"/>
            <p:nvPr/>
          </p:nvSpPr>
          <p:spPr>
            <a:xfrm>
              <a:off x="1405777" y="1809970"/>
              <a:ext cx="1875133" cy="457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625655">
                <a:spcAft>
                  <a:spcPts val="800"/>
                </a:spcAft>
                <a:defRPr/>
              </a:pPr>
              <a:r>
                <a:rPr lang="zh-CN" altLang="en-US" sz="1200" b="1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通用</a:t>
              </a:r>
              <a:r>
                <a:rPr lang="en-US" altLang="zh-CN" sz="1200" b="1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AI</a:t>
              </a:r>
              <a:r>
                <a:rPr lang="zh-CN" altLang="en-US" sz="1200" b="1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应用</a:t>
              </a:r>
              <a:endParaRPr lang="en-US" altLang="zh-CN" sz="1200" b="1" kern="0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6" name="TextBox 73">
              <a:extLst>
                <a:ext uri="{FF2B5EF4-FFF2-40B4-BE49-F238E27FC236}">
                  <a16:creationId xmlns:a16="http://schemas.microsoft.com/office/drawing/2014/main" id="{F5AAF511-3649-479C-AEB7-2DC28FE3B4F2}"/>
                </a:ext>
              </a:extLst>
            </p:cNvPr>
            <p:cNvSpPr txBox="1"/>
            <p:nvPr/>
          </p:nvSpPr>
          <p:spPr>
            <a:xfrm>
              <a:off x="1130682" y="2103524"/>
              <a:ext cx="2556015" cy="432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625655">
                <a:defRPr/>
              </a:pPr>
              <a:r>
                <a:rPr lang="zh-CN" alt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图像</a:t>
              </a:r>
              <a:r>
                <a:rPr lang="en-US" altLang="zh-CN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/</a:t>
              </a:r>
              <a:r>
                <a:rPr lang="zh-CN" alt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视频</a:t>
              </a:r>
              <a:r>
                <a:rPr lang="en-US" altLang="zh-CN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/</a:t>
              </a:r>
              <a:r>
                <a:rPr lang="zh-CN" alt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声音</a:t>
              </a:r>
              <a:r>
                <a:rPr lang="en-US" altLang="zh-CN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/</a:t>
              </a:r>
              <a:r>
                <a:rPr lang="zh-CN" alt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自然语言处理</a:t>
              </a:r>
              <a:r>
                <a:rPr lang="en-US" altLang="zh-CN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/…</a:t>
              </a:r>
              <a:endParaRPr lang="zh-CN" altLang="en-US" sz="11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7" name="圆角矩形 25">
              <a:extLst>
                <a:ext uri="{FF2B5EF4-FFF2-40B4-BE49-F238E27FC236}">
                  <a16:creationId xmlns:a16="http://schemas.microsoft.com/office/drawing/2014/main" id="{7F636BDA-C30D-4FA7-B096-9F5363F825DB}"/>
                </a:ext>
              </a:extLst>
            </p:cNvPr>
            <p:cNvSpPr/>
            <p:nvPr/>
          </p:nvSpPr>
          <p:spPr>
            <a:xfrm>
              <a:off x="1860388" y="5094549"/>
              <a:ext cx="4659485" cy="376980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240000" bIns="48000" rtlCol="0" anchor="ctr"/>
            <a:lstStyle>
              <a:defPPr>
                <a:defRPr lang="zh-CN"/>
              </a:defPPr>
              <a:lvl1pPr marL="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7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908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45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8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81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5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87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625655">
                <a:spcAft>
                  <a:spcPts val="800"/>
                </a:spcAft>
                <a:defRPr/>
              </a:pPr>
              <a:r>
                <a:rPr lang="zh-CN" altLang="en-US" sz="1200" kern="0" dirty="0">
                  <a:solidFill>
                    <a:schemeClr val="tx1"/>
                  </a:solidFill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分布式计算调度</a:t>
              </a:r>
              <a:r>
                <a:rPr lang="en-US" altLang="zh-CN" sz="1200" kern="0" dirty="0">
                  <a:solidFill>
                    <a:schemeClr val="tx1"/>
                  </a:solidFill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   </a:t>
              </a:r>
              <a:endParaRPr lang="zh-CN" altLang="en-US" sz="1200" kern="0" dirty="0">
                <a:solidFill>
                  <a:schemeClr val="tx1"/>
                </a:solidFill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28" name="圆角矩形 26">
              <a:extLst>
                <a:ext uri="{FF2B5EF4-FFF2-40B4-BE49-F238E27FC236}">
                  <a16:creationId xmlns:a16="http://schemas.microsoft.com/office/drawing/2014/main" id="{1CD514AA-DE42-400A-9919-6998BDD5457E}"/>
                </a:ext>
              </a:extLst>
            </p:cNvPr>
            <p:cNvSpPr/>
            <p:nvPr/>
          </p:nvSpPr>
          <p:spPr>
            <a:xfrm>
              <a:off x="1861151" y="5552978"/>
              <a:ext cx="4658722" cy="778247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240000" bIns="48000" rtlCol="0" anchor="t"/>
            <a:lstStyle>
              <a:defPPr>
                <a:defRPr lang="zh-CN"/>
              </a:defPPr>
              <a:lvl1pPr marL="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7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908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45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8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81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5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87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1625655">
                <a:spcAft>
                  <a:spcPts val="800"/>
                </a:spcAft>
                <a:defRPr/>
              </a:pPr>
              <a:r>
                <a:rPr lang="zh-CN" altLang="en-US" sz="1200" kern="0" dirty="0">
                  <a:solidFill>
                    <a:schemeClr val="tx1"/>
                  </a:solidFill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异构计算资源池</a:t>
              </a:r>
            </a:p>
          </p:txBody>
        </p:sp>
        <p:sp>
          <p:nvSpPr>
            <p:cNvPr id="29" name="圆角矩形 27">
              <a:extLst>
                <a:ext uri="{FF2B5EF4-FFF2-40B4-BE49-F238E27FC236}">
                  <a16:creationId xmlns:a16="http://schemas.microsoft.com/office/drawing/2014/main" id="{CCC892BF-23F3-4C1E-B088-FAAB7A7184AB}"/>
                </a:ext>
              </a:extLst>
            </p:cNvPr>
            <p:cNvSpPr/>
            <p:nvPr/>
          </p:nvSpPr>
          <p:spPr>
            <a:xfrm>
              <a:off x="4849726" y="5862025"/>
              <a:ext cx="692295" cy="400316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>
              <a:defPPr>
                <a:defRPr lang="zh-CN"/>
              </a:defPPr>
              <a:lvl1pPr marL="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7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908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45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8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81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5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87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存储</a:t>
              </a:r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0" name="圆角矩形 28">
              <a:extLst>
                <a:ext uri="{FF2B5EF4-FFF2-40B4-BE49-F238E27FC236}">
                  <a16:creationId xmlns:a16="http://schemas.microsoft.com/office/drawing/2014/main" id="{42C48C60-B97A-4AB8-9168-1A001A130A17}"/>
                </a:ext>
              </a:extLst>
            </p:cNvPr>
            <p:cNvSpPr/>
            <p:nvPr/>
          </p:nvSpPr>
          <p:spPr>
            <a:xfrm>
              <a:off x="5719856" y="5877088"/>
              <a:ext cx="601988" cy="382664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>
              <a:defPPr>
                <a:defRPr lang="zh-CN"/>
              </a:defPPr>
              <a:lvl1pPr marL="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7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908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45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8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81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5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87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网络</a:t>
              </a:r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1" name="圆角矩形 29">
              <a:extLst>
                <a:ext uri="{FF2B5EF4-FFF2-40B4-BE49-F238E27FC236}">
                  <a16:creationId xmlns:a16="http://schemas.microsoft.com/office/drawing/2014/main" id="{FFF20A8F-AFC2-451D-89A6-18836CF53DA3}"/>
                </a:ext>
              </a:extLst>
            </p:cNvPr>
            <p:cNvSpPr/>
            <p:nvPr/>
          </p:nvSpPr>
          <p:spPr>
            <a:xfrm>
              <a:off x="4056169" y="5862025"/>
              <a:ext cx="641590" cy="365012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>
              <a:defPPr>
                <a:defRPr lang="zh-CN"/>
              </a:defPPr>
              <a:lvl1pPr marL="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7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908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45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8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81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5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87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GPU</a:t>
              </a:r>
            </a:p>
          </p:txBody>
        </p:sp>
        <p:sp>
          <p:nvSpPr>
            <p:cNvPr id="32" name="圆角矩形 30">
              <a:extLst>
                <a:ext uri="{FF2B5EF4-FFF2-40B4-BE49-F238E27FC236}">
                  <a16:creationId xmlns:a16="http://schemas.microsoft.com/office/drawing/2014/main" id="{8F0B0264-E471-40C3-A915-0F6434ADF0A2}"/>
                </a:ext>
              </a:extLst>
            </p:cNvPr>
            <p:cNvSpPr/>
            <p:nvPr/>
          </p:nvSpPr>
          <p:spPr>
            <a:xfrm>
              <a:off x="2084191" y="5857347"/>
              <a:ext cx="912696" cy="365012"/>
            </a:xfrm>
            <a:prstGeom prst="roundRect">
              <a:avLst>
                <a:gd name="adj" fmla="val 0"/>
              </a:avLst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>
              <a:defPPr>
                <a:defRPr lang="zh-CN"/>
              </a:defPPr>
              <a:lvl1pPr marL="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7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908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45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8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81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5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87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1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Ascend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63884BB6-59F0-4DFE-AAAC-BEE313D45FD4}"/>
                </a:ext>
              </a:extLst>
            </p:cNvPr>
            <p:cNvSpPr txBox="1"/>
            <p:nvPr/>
          </p:nvSpPr>
          <p:spPr>
            <a:xfrm>
              <a:off x="5330502" y="3814007"/>
              <a:ext cx="896249" cy="432462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625655">
                <a:spcAft>
                  <a:spcPts val="800"/>
                </a:spcAft>
                <a:defRPr/>
              </a:pPr>
              <a:r>
                <a:rPr lang="zh-CN" altLang="en-US" sz="1100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运维管理</a:t>
              </a:r>
            </a:p>
          </p:txBody>
        </p:sp>
        <p:sp>
          <p:nvSpPr>
            <p:cNvPr id="34" name="圆角矩形 32">
              <a:extLst>
                <a:ext uri="{FF2B5EF4-FFF2-40B4-BE49-F238E27FC236}">
                  <a16:creationId xmlns:a16="http://schemas.microsoft.com/office/drawing/2014/main" id="{64206A94-1A5A-466A-B133-EE68CD8A4F45}"/>
                </a:ext>
              </a:extLst>
            </p:cNvPr>
            <p:cNvSpPr/>
            <p:nvPr/>
          </p:nvSpPr>
          <p:spPr>
            <a:xfrm>
              <a:off x="3185422" y="5853266"/>
              <a:ext cx="701785" cy="365012"/>
            </a:xfrm>
            <a:prstGeom prst="roundRect">
              <a:avLst/>
            </a:prstGeom>
            <a:noFill/>
            <a:ln w="19050" cap="flat" cmpd="sng" algn="ctr">
              <a:solidFill>
                <a:srgbClr val="FFFFFF">
                  <a:lumMod val="65000"/>
                </a:srgbClr>
              </a:solidFill>
              <a:prstDash val="solid"/>
            </a:ln>
            <a:effectLst/>
          </p:spPr>
          <p:txBody>
            <a:bodyPr lIns="48000" tIns="48000" rIns="48000" bIns="48000" rtlCol="0" anchor="ctr"/>
            <a:lstStyle>
              <a:defPPr>
                <a:defRPr lang="zh-CN"/>
              </a:defPPr>
              <a:lvl1pPr marL="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60963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21927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828908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438545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3048180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3657816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4267452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4877087" algn="l" defTabSz="1219272" rtl="0" eaLnBrk="1" latinLnBrk="0" hangingPunct="1">
                <a:defRPr sz="24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altLang="zh-CN" sz="11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Helvetica Neue"/>
                </a:rPr>
                <a:t>CPU</a:t>
              </a:r>
            </a:p>
          </p:txBody>
        </p:sp>
        <p:sp>
          <p:nvSpPr>
            <p:cNvPr id="35" name="圆角矩形 33">
              <a:extLst>
                <a:ext uri="{FF2B5EF4-FFF2-40B4-BE49-F238E27FC236}">
                  <a16:creationId xmlns:a16="http://schemas.microsoft.com/office/drawing/2014/main" id="{7BDBA9C5-FAAC-4538-830A-16A1F378929F}"/>
                </a:ext>
              </a:extLst>
            </p:cNvPr>
            <p:cNvSpPr/>
            <p:nvPr/>
          </p:nvSpPr>
          <p:spPr>
            <a:xfrm>
              <a:off x="3726454" y="1788715"/>
              <a:ext cx="2773480" cy="674577"/>
            </a:xfrm>
            <a:prstGeom prst="roundRect">
              <a:avLst>
                <a:gd name="adj" fmla="val 5203"/>
              </a:avLst>
            </a:prstGeom>
            <a:noFill/>
            <a:ln w="3175" cap="flat">
              <a:solidFill>
                <a:srgbClr val="FFFFFF">
                  <a:lumMod val="65000"/>
                </a:srgbClr>
              </a:solidFill>
              <a:miter lim="400000"/>
            </a:ln>
            <a:effectLst/>
            <a:sp3d/>
          </p:spPr>
          <p:txBody>
            <a:bodyPr rot="0" spcFirstLastPara="1" vertOverflow="overflow" horzOverflow="overflow" vert="horz" wrap="square" lIns="50172" tIns="50172" rIns="50172" bIns="50172" numCol="1" spcCol="3810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815288" hangingPunct="0">
                <a:defRPr/>
              </a:pPr>
              <a:endParaRPr lang="en-US" altLang="zh-CN" sz="1100" kern="0" dirty="0">
                <a:latin typeface="Arial" panose="020B0604020202020204" pitchFamily="34" charset="0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9C0EA87-4300-4F0A-8F19-81A24176699D}"/>
                </a:ext>
              </a:extLst>
            </p:cNvPr>
            <p:cNvSpPr txBox="1"/>
            <p:nvPr/>
          </p:nvSpPr>
          <p:spPr>
            <a:xfrm>
              <a:off x="3978155" y="1803358"/>
              <a:ext cx="1875133" cy="457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625655">
                <a:spcAft>
                  <a:spcPts val="800"/>
                </a:spcAft>
                <a:defRPr/>
              </a:pPr>
              <a:r>
                <a:rPr lang="zh-CN" altLang="en-US" sz="1200" b="1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行业解决方案</a:t>
              </a:r>
              <a:endParaRPr lang="en-US" altLang="zh-CN" sz="1200" b="1" kern="0" dirty="0">
                <a:latin typeface="Arial" panose="020B0604020202020204" pitchFamily="34" charset="0"/>
                <a:ea typeface="微软雅黑"/>
                <a:cs typeface="Arial" panose="020B0604020202020204" pitchFamily="34" charset="0"/>
                <a:sym typeface="Helvetica Neue"/>
              </a:endParaRPr>
            </a:p>
          </p:txBody>
        </p:sp>
        <p:sp>
          <p:nvSpPr>
            <p:cNvPr id="37" name="TextBox 73">
              <a:extLst>
                <a:ext uri="{FF2B5EF4-FFF2-40B4-BE49-F238E27FC236}">
                  <a16:creationId xmlns:a16="http://schemas.microsoft.com/office/drawing/2014/main" id="{48F63C22-D20F-4762-9B92-F9A9C65BC226}"/>
                </a:ext>
              </a:extLst>
            </p:cNvPr>
            <p:cNvSpPr txBox="1"/>
            <p:nvPr/>
          </p:nvSpPr>
          <p:spPr>
            <a:xfrm>
              <a:off x="3627777" y="2096912"/>
              <a:ext cx="2981747" cy="4324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625655">
                <a:spcAft>
                  <a:spcPts val="0"/>
                </a:spcAft>
                <a:defRPr/>
              </a:pPr>
              <a:r>
                <a:rPr lang="zh-CN" alt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智慧城市</a:t>
              </a:r>
              <a:r>
                <a:rPr 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/</a:t>
              </a:r>
              <a:r>
                <a:rPr lang="zh-CN" alt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制造</a:t>
              </a:r>
              <a:r>
                <a:rPr 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/</a:t>
              </a:r>
              <a:r>
                <a:rPr lang="zh-CN" alt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物流</a:t>
              </a:r>
              <a:r>
                <a:rPr 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/</a:t>
              </a:r>
              <a:r>
                <a:rPr lang="zh-CN" alt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医疗</a:t>
              </a:r>
              <a:r>
                <a:rPr 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/</a:t>
              </a:r>
              <a:r>
                <a:rPr lang="zh-CN" alt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金融</a:t>
              </a:r>
              <a:r>
                <a:rPr 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/</a:t>
              </a:r>
              <a:r>
                <a:rPr lang="zh-CN" alt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零售</a:t>
              </a:r>
              <a:r>
                <a:rPr lang="en-US" altLang="zh-CN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/</a:t>
              </a:r>
              <a:r>
                <a:rPr lang="en-US" sz="1100" kern="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…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76117188-42C8-4216-A866-1314A8392F16}"/>
                </a:ext>
              </a:extLst>
            </p:cNvPr>
            <p:cNvSpPr txBox="1"/>
            <p:nvPr/>
          </p:nvSpPr>
          <p:spPr>
            <a:xfrm>
              <a:off x="571052" y="4554582"/>
              <a:ext cx="1875133" cy="4579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defTabSz="2700040">
                <a:spcBef>
                  <a:spcPct val="0"/>
                </a:spcBef>
                <a:spcAft>
                  <a:spcPts val="800"/>
                </a:spcAft>
                <a:buClr>
                  <a:schemeClr val="bg1"/>
                </a:buClr>
                <a:buSzPct val="60000"/>
                <a:defRPr sz="2000" b="1">
                  <a:solidFill>
                    <a:srgbClr val="FFC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sz="1200" b="0" dirty="0">
                  <a:solidFill>
                    <a:schemeClr val="tx1"/>
                  </a:solidFill>
                  <a:sym typeface="Helvetica Neue"/>
                </a:rPr>
                <a:t>AI</a:t>
              </a:r>
              <a:r>
                <a:rPr lang="zh-CN" altLang="en-US" sz="1200" b="0" dirty="0">
                  <a:solidFill>
                    <a:schemeClr val="tx1"/>
                  </a:solidFill>
                  <a:sym typeface="Helvetica Neue"/>
                </a:rPr>
                <a:t>计算框架</a:t>
              </a:r>
              <a:endParaRPr lang="en-US" altLang="zh-CN" sz="1200" b="0" dirty="0">
                <a:solidFill>
                  <a:schemeClr val="tx1"/>
                </a:solidFill>
                <a:sym typeface="Helvetica Neue"/>
              </a:endParaRPr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2E1EF70-D628-4DD8-844B-8C9FBD431EFE}"/>
                </a:ext>
              </a:extLst>
            </p:cNvPr>
            <p:cNvCxnSpPr/>
            <p:nvPr/>
          </p:nvCxnSpPr>
          <p:spPr>
            <a:xfrm flipV="1">
              <a:off x="565264" y="4414981"/>
              <a:ext cx="5954609" cy="793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EAF920F-3379-4F54-A4A3-D01CE29DE312}"/>
                </a:ext>
              </a:extLst>
            </p:cNvPr>
            <p:cNvSpPr txBox="1"/>
            <p:nvPr/>
          </p:nvSpPr>
          <p:spPr>
            <a:xfrm>
              <a:off x="2143824" y="3814349"/>
              <a:ext cx="912697" cy="432462"/>
            </a:xfrm>
            <a:prstGeom prst="rect">
              <a:avLst/>
            </a:prstGeom>
            <a:noFill/>
            <a:ln>
              <a:solidFill>
                <a:srgbClr val="0B729D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625655">
                <a:spcAft>
                  <a:spcPts val="800"/>
                </a:spcAft>
                <a:defRPr/>
              </a:pPr>
              <a:r>
                <a:rPr lang="zh-CN" altLang="en-US" sz="1100" kern="0" dirty="0">
                  <a:latin typeface="Arial" panose="020B0604020202020204" pitchFamily="34" charset="0"/>
                  <a:ea typeface="微软雅黑"/>
                  <a:cs typeface="Arial" panose="020B0604020202020204" pitchFamily="34" charset="0"/>
                  <a:sym typeface="Helvetica Neue"/>
                </a:rPr>
                <a:t>自动学习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398353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 Materials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 textbook is required, but the following optional textbook is recommended:</a:t>
            </a:r>
          </a:p>
          <a:p>
            <a:pPr lvl="1"/>
            <a:r>
              <a:rPr lang="zh-CN" altLang="en-US" dirty="0"/>
              <a:t>自然语言处理导论</a:t>
            </a:r>
            <a:endParaRPr lang="en-US" altLang="zh-CN" dirty="0"/>
          </a:p>
          <a:p>
            <a:pPr lvl="2"/>
            <a:r>
              <a:rPr lang="en-US" altLang="zh-CN" dirty="0"/>
              <a:t>https://intro-nlp.github.io/chapter/Introduction_To_NLP.pdf</a:t>
            </a:r>
            <a:endParaRPr lang="zh-CN" altLang="en-US" dirty="0"/>
          </a:p>
          <a:p>
            <a:pPr lvl="1"/>
            <a:r>
              <a:rPr lang="en-US" altLang="zh-CN" b="1" dirty="0"/>
              <a:t>Neural Network Methods for Natural Language Processing</a:t>
            </a:r>
            <a:r>
              <a:rPr lang="en-US" altLang="zh-CN" dirty="0"/>
              <a:t>, Y Goldberg - Synthesis Lectures on Human Language Technologies</a:t>
            </a:r>
            <a:endParaRPr lang="en-US" altLang="zh-CN" b="1" dirty="0"/>
          </a:p>
          <a:p>
            <a:pPr lvl="1"/>
            <a:r>
              <a:rPr lang="en-US" altLang="zh-CN" b="1" dirty="0"/>
              <a:t>Deep Learning</a:t>
            </a:r>
            <a:r>
              <a:rPr lang="en-US" altLang="zh-CN" dirty="0"/>
              <a:t>, Ian Goodfellow and </a:t>
            </a:r>
            <a:r>
              <a:rPr lang="en-US" altLang="zh-CN" dirty="0" err="1"/>
              <a:t>Yoshua</a:t>
            </a:r>
            <a:r>
              <a:rPr lang="en-US" altLang="zh-CN" dirty="0"/>
              <a:t> </a:t>
            </a:r>
            <a:r>
              <a:rPr lang="en-US" altLang="zh-CN" dirty="0" err="1"/>
              <a:t>Bengio</a:t>
            </a:r>
            <a:r>
              <a:rPr lang="en-US" altLang="zh-CN" dirty="0"/>
              <a:t> and Aaron Courville, An MIT Press book</a:t>
            </a:r>
          </a:p>
          <a:p>
            <a:pPr lvl="2"/>
            <a:r>
              <a:rPr lang="zh-CN" altLang="en-US" dirty="0"/>
              <a:t>中文版：</a:t>
            </a:r>
            <a:r>
              <a:rPr lang="en-US" altLang="zh-CN" dirty="0">
                <a:hlinkClick r:id="rId2"/>
              </a:rPr>
              <a:t>https://github.com/exacity/deeplearningbook-chinese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56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30136"/>
      </p:ext>
    </p:extLst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Any Questions?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7262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/>
              <a:t>The history of languages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Picture 4" descr="C:\Users\dell\Desktop\img1-1.jpg">
            <a:extLst>
              <a:ext uri="{FF2B5EF4-FFF2-40B4-BE49-F238E27FC236}">
                <a16:creationId xmlns:a16="http://schemas.microsoft.com/office/drawing/2014/main" id="{661C5E37-FFAE-46BD-BF91-66FD2F02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641" y="1042038"/>
            <a:ext cx="619125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5352E62-CECF-4492-8ADF-4AFB3535F606}"/>
              </a:ext>
            </a:extLst>
          </p:cNvPr>
          <p:cNvGrpSpPr/>
          <p:nvPr/>
        </p:nvGrpSpPr>
        <p:grpSpPr>
          <a:xfrm>
            <a:off x="928661" y="4161284"/>
            <a:ext cx="7047209" cy="2364060"/>
            <a:chOff x="372070" y="4365104"/>
            <a:chExt cx="7047209" cy="2364060"/>
          </a:xfrm>
        </p:grpSpPr>
        <p:pic>
          <p:nvPicPr>
            <p:cNvPr id="10" name="Picture 2" descr="为什么历史上要说巴别通天塔是“冒犯了上帝”？ - 每日头条">
              <a:extLst>
                <a:ext uri="{FF2B5EF4-FFF2-40B4-BE49-F238E27FC236}">
                  <a16:creationId xmlns:a16="http://schemas.microsoft.com/office/drawing/2014/main" id="{2201CE7E-51E0-4C87-87EE-53A5DE9E8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070" y="4365104"/>
              <a:ext cx="2047875" cy="209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o, Gutenberg Didn&amp;#39;t Actually Invent Printing As We Know It ‹ Literary Hub">
              <a:extLst>
                <a:ext uri="{FF2B5EF4-FFF2-40B4-BE49-F238E27FC236}">
                  <a16:creationId xmlns:a16="http://schemas.microsoft.com/office/drawing/2014/main" id="{FBCE6A7B-A7AC-447D-B409-D02367A95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5174" y="4835108"/>
              <a:ext cx="2896336" cy="11514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862DC29-A4B7-4E30-A3EF-59F34EFA9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383" y="4705072"/>
              <a:ext cx="2264896" cy="1415560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147E75B-4344-4056-83A0-108DAD5DA03D}"/>
                </a:ext>
              </a:extLst>
            </p:cNvPr>
            <p:cNvSpPr/>
            <p:nvPr/>
          </p:nvSpPr>
          <p:spPr>
            <a:xfrm>
              <a:off x="5570930" y="6116774"/>
              <a:ext cx="143180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/>
                <a:t>Gutenberg Bible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22AFCB0-6B10-46F7-BF33-BF37BD4C0587}"/>
                </a:ext>
              </a:extLst>
            </p:cNvPr>
            <p:cNvSpPr/>
            <p:nvPr/>
          </p:nvSpPr>
          <p:spPr>
            <a:xfrm>
              <a:off x="3078398" y="5978275"/>
              <a:ext cx="122988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/>
                <a:t>Movable Type</a:t>
              </a:r>
              <a:endParaRPr lang="zh-CN" altLang="en-US" sz="1200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FD54E7B-6A7D-439C-B258-7A1CAFCB190B}"/>
                </a:ext>
              </a:extLst>
            </p:cNvPr>
            <p:cNvSpPr/>
            <p:nvPr/>
          </p:nvSpPr>
          <p:spPr>
            <a:xfrm>
              <a:off x="523840" y="6452165"/>
              <a:ext cx="166212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/>
                <a:t>The Tower of Babel</a:t>
              </a:r>
              <a:endParaRPr lang="zh-CN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81605546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Natural Language Processing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Natural Language Processing (NLP) is a way of analyzing texts by computerized means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4102" name="Picture 6" descr="âcomputer str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916832"/>
            <a:ext cx="7424823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62005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文本数据的普遍性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与表格型数据相比，文本数据占比越来越高</a:t>
            </a:r>
          </a:p>
          <a:p>
            <a:pPr lvl="1"/>
            <a:r>
              <a:rPr lang="zh-CN" altLang="en-US" dirty="0"/>
              <a:t>论坛、新闻、博客、微博、微信</a:t>
            </a:r>
          </a:p>
          <a:p>
            <a:pPr lvl="1"/>
            <a:r>
              <a:rPr lang="zh-CN" altLang="en-US" dirty="0"/>
              <a:t>商品评论、投诉文本</a:t>
            </a:r>
          </a:p>
          <a:p>
            <a:pPr lvl="1"/>
            <a:r>
              <a:rPr lang="zh-CN" altLang="en-US" dirty="0"/>
              <a:t>电子邮件</a:t>
            </a:r>
          </a:p>
          <a:p>
            <a:pPr lvl="1"/>
            <a:r>
              <a:rPr lang="zh-CN" altLang="en-US" dirty="0"/>
              <a:t>医学诊疗记录</a:t>
            </a:r>
          </a:p>
          <a:p>
            <a:pPr lvl="1"/>
            <a:r>
              <a:rPr lang="zh-CN" altLang="en-US" dirty="0"/>
              <a:t>调查问卷</a:t>
            </a:r>
          </a:p>
          <a:p>
            <a:pPr lvl="1"/>
            <a:r>
              <a:rPr lang="zh-CN" altLang="en-US" dirty="0"/>
              <a:t>法院判决文书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27BF22-FE8E-4E7A-9ACB-5E26791BD9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00"/>
          <a:stretch/>
        </p:blipFill>
        <p:spPr>
          <a:xfrm>
            <a:off x="5940152" y="404664"/>
            <a:ext cx="3086100" cy="599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06895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0" name="Picture 10" descr="ç¸å³å¾ç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140968"/>
            <a:ext cx="6611580" cy="324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NLP and AI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idx="1"/>
          </p:nvPr>
        </p:nvSpPr>
        <p:spPr>
          <a:xfrm>
            <a:off x="566738" y="931026"/>
            <a:ext cx="4293294" cy="5522310"/>
          </a:xfrm>
        </p:spPr>
        <p:txBody>
          <a:bodyPr/>
          <a:lstStyle/>
          <a:p>
            <a:r>
              <a:rPr lang="en-US" altLang="zh-CN" dirty="0"/>
              <a:t>Natural Language Processing is a field at the intersection of</a:t>
            </a:r>
          </a:p>
          <a:p>
            <a:pPr lvl="1"/>
            <a:r>
              <a:rPr lang="en-US" altLang="zh-CN" dirty="0"/>
              <a:t>Computer Science</a:t>
            </a:r>
          </a:p>
          <a:p>
            <a:pPr lvl="1"/>
            <a:r>
              <a:rPr lang="en-US" altLang="zh-CN" dirty="0"/>
              <a:t>Artificial Intelligence</a:t>
            </a:r>
          </a:p>
          <a:p>
            <a:pPr lvl="1"/>
            <a:r>
              <a:rPr lang="en-US" altLang="zh-CN" dirty="0"/>
              <a:t>Linguistics</a:t>
            </a:r>
          </a:p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242" name="Picture 2" descr="人工智能与自然语言处理概述：AI三大阶段、NLP关键应用领域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624" y="286491"/>
            <a:ext cx="3403152" cy="346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6" descr="AI Enabled Systems"/>
          <p:cNvSpPr>
            <a:spLocks noChangeAspect="1" noChangeArrowheads="1"/>
          </p:cNvSpPr>
          <p:nvPr/>
        </p:nvSpPr>
        <p:spPr bwMode="auto">
          <a:xfrm>
            <a:off x="112713" y="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39552" y="6525344"/>
            <a:ext cx="640871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www.xenonstack.com</a:t>
            </a:r>
            <a:r>
              <a:rPr lang="en-US" altLang="zh-CN" sz="1200" dirty="0"/>
              <a:t>/blog/</a:t>
            </a:r>
            <a:r>
              <a:rPr lang="en-US" altLang="zh-CN" sz="1200" dirty="0" err="1"/>
              <a:t>ai</a:t>
            </a:r>
            <a:r>
              <a:rPr lang="en-US" altLang="zh-CN" sz="1200" dirty="0"/>
              <a:t>-</a:t>
            </a:r>
            <a:r>
              <a:rPr lang="en-US" altLang="zh-CN" sz="1200" dirty="0" err="1"/>
              <a:t>nlp</a:t>
            </a:r>
            <a:r>
              <a:rPr lang="en-US" altLang="zh-CN" sz="1200" dirty="0"/>
              <a:t>-big-deep-learning/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0007090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10268</TotalTime>
  <Words>2262</Words>
  <Application>Microsoft Office PowerPoint</Application>
  <PresentationFormat>全屏显示(4:3)</PresentationFormat>
  <Paragraphs>385</Paragraphs>
  <Slides>57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4" baseType="lpstr">
      <vt:lpstr>Avenir Book</vt:lpstr>
      <vt:lpstr>Helvetica Neue</vt:lpstr>
      <vt:lpstr>Helvetica Neue Medium</vt:lpstr>
      <vt:lpstr>Microsoft yahei</vt:lpstr>
      <vt:lpstr>等线</vt:lpstr>
      <vt:lpstr>黑体</vt:lpstr>
      <vt:lpstr>宋体</vt:lpstr>
      <vt:lpstr>微软雅黑</vt:lpstr>
      <vt:lpstr>微软雅黑</vt:lpstr>
      <vt:lpstr>Arial</vt:lpstr>
      <vt:lpstr>Calibri</vt:lpstr>
      <vt:lpstr>Calibri Light</vt:lpstr>
      <vt:lpstr>Times</vt:lpstr>
      <vt:lpstr>Times New Roman</vt:lpstr>
      <vt:lpstr>Verdana</vt:lpstr>
      <vt:lpstr>Wingdings</vt:lpstr>
      <vt:lpstr>1_NSFC建设方案主题</vt:lpstr>
      <vt:lpstr>An Introduction to  Natural Language Processing</vt:lpstr>
      <vt:lpstr>About Us</vt:lpstr>
      <vt:lpstr>ChatGPT</vt:lpstr>
      <vt:lpstr>ChatGPT</vt:lpstr>
      <vt:lpstr>The history of languages</vt:lpstr>
      <vt:lpstr>The history of languages</vt:lpstr>
      <vt:lpstr>Natural Language Processing</vt:lpstr>
      <vt:lpstr>文本数据的普遍性</vt:lpstr>
      <vt:lpstr>NLP and AI</vt:lpstr>
      <vt:lpstr>Text mining and NLP related areas</vt:lpstr>
      <vt:lpstr>NLP is hard!</vt:lpstr>
      <vt:lpstr>Why NLP is hard?</vt:lpstr>
      <vt:lpstr>A Brief History of NLP</vt:lpstr>
      <vt:lpstr>A Brief History of NLP</vt:lpstr>
      <vt:lpstr>A Brief History of NLP</vt:lpstr>
      <vt:lpstr>A Brief History of NLP</vt:lpstr>
      <vt:lpstr>A Brief History of NLP</vt:lpstr>
      <vt:lpstr>A Brief History of NLP</vt:lpstr>
      <vt:lpstr>Bigger Model</vt:lpstr>
      <vt:lpstr>GPT (Generative Pre-training Transformer)</vt:lpstr>
      <vt:lpstr>GPT (Generative Pre-training Transformer)</vt:lpstr>
      <vt:lpstr>GPT-3</vt:lpstr>
      <vt:lpstr>PowerPoint 演示文稿</vt:lpstr>
      <vt:lpstr> “In-context” Learning ——Prompting</vt:lpstr>
      <vt:lpstr>PowerPoint 演示文稿</vt:lpstr>
      <vt:lpstr>Closed Book QA</vt:lpstr>
      <vt:lpstr>PowerPoint 演示文稿</vt:lpstr>
      <vt:lpstr>PowerPoint 演示文稿</vt:lpstr>
      <vt:lpstr>能力涌现</vt:lpstr>
      <vt:lpstr>超大语言模型</vt:lpstr>
      <vt:lpstr>GPT4的传说</vt:lpstr>
      <vt:lpstr>PowerPoint 演示文稿</vt:lpstr>
      <vt:lpstr>Turing Advice Challenge</vt:lpstr>
      <vt:lpstr>Turing Advice Challenge</vt:lpstr>
      <vt:lpstr>Google BIG-bench</vt:lpstr>
      <vt:lpstr>GPT-3的局限性</vt:lpstr>
      <vt:lpstr>Codex</vt:lpstr>
      <vt:lpstr>ChatGPT（GPT-3.5）</vt:lpstr>
      <vt:lpstr>ChatGPT 修正代码错误</vt:lpstr>
      <vt:lpstr>ChatGPT与人类价值体系对齐</vt:lpstr>
      <vt:lpstr>NLP tasks and applications</vt:lpstr>
      <vt:lpstr>Top Conferences &amp; Journals</vt:lpstr>
      <vt:lpstr>Top Conferences &amp; Journals</vt:lpstr>
      <vt:lpstr>Top Conferences &amp; Journals</vt:lpstr>
      <vt:lpstr>ACL (1999-2019)</vt:lpstr>
      <vt:lpstr>ACL (2010-2020)</vt:lpstr>
      <vt:lpstr>ACL 2021</vt:lpstr>
      <vt:lpstr>ACL 2021</vt:lpstr>
      <vt:lpstr>ACL 2021</vt:lpstr>
      <vt:lpstr>ACL 2022</vt:lpstr>
      <vt:lpstr>授课安排（基础理论：1-9周）</vt:lpstr>
      <vt:lpstr>授课安排（应用：10-16周）</vt:lpstr>
      <vt:lpstr>课程交流</vt:lpstr>
      <vt:lpstr>关于ChatGPT</vt:lpstr>
      <vt:lpstr>实验硬件</vt:lpstr>
      <vt:lpstr>Reference Materials 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环境/场景适应的跨媒体综合推理 指南方向：智能自主运动体</dc:title>
  <dc:creator>dell</dc:creator>
  <cp:lastModifiedBy>Siliang Tang</cp:lastModifiedBy>
  <cp:revision>952</cp:revision>
  <dcterms:created xsi:type="dcterms:W3CDTF">2017-11-09T01:05:16Z</dcterms:created>
  <dcterms:modified xsi:type="dcterms:W3CDTF">2023-02-28T05:15:01Z</dcterms:modified>
</cp:coreProperties>
</file>